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  <p:sldMasterId id="2147483666" r:id="rId2"/>
  </p:sldMasterIdLst>
  <p:notesMasterIdLst>
    <p:notesMasterId r:id="rId20"/>
  </p:notesMasterIdLst>
  <p:sldIdLst>
    <p:sldId id="2147472924" r:id="rId3"/>
    <p:sldId id="2147477235" r:id="rId4"/>
    <p:sldId id="2147477229" r:id="rId5"/>
    <p:sldId id="2147477234" r:id="rId6"/>
    <p:sldId id="2147477238" r:id="rId7"/>
    <p:sldId id="2147477253" r:id="rId8"/>
    <p:sldId id="2147477226" r:id="rId9"/>
    <p:sldId id="2147477252" r:id="rId10"/>
    <p:sldId id="2147477217" r:id="rId11"/>
    <p:sldId id="2147477255" r:id="rId12"/>
    <p:sldId id="2147477223" r:id="rId13"/>
    <p:sldId id="2147477222" r:id="rId14"/>
    <p:sldId id="2147477221" r:id="rId15"/>
    <p:sldId id="2147477250" r:id="rId16"/>
    <p:sldId id="2147477246" r:id="rId17"/>
    <p:sldId id="2147472910" r:id="rId18"/>
    <p:sldId id="2147477254" r:id="rId19"/>
  </p:sldIdLst>
  <p:sldSz cx="12192000" cy="6858000"/>
  <p:notesSz cx="7315200" cy="9601200"/>
  <p:embeddedFontLs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Bahnschrift SemiBold SemiConden" panose="020B0502040204020203" pitchFamily="34" charset="0"/>
      <p:bold r:id="rId25"/>
    </p:embeddedFon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Nirmala UI" panose="020B0502040204020203" pitchFamily="34" charset="0"/>
      <p:regular r:id="rId30"/>
      <p:bold r:id="rId31"/>
    </p:embeddedFont>
    <p:embeddedFont>
      <p:font typeface="Nirmala UI Semilight" panose="020B0402040204020203" pitchFamily="34" charset="0"/>
      <p:regular r:id="rId32"/>
    </p:embeddedFont>
    <p:embeddedFont>
      <p:font typeface="Poppins" panose="00000500000000000000" pitchFamily="2" charset="0"/>
      <p:regular r:id="rId33"/>
      <p:bold r:id="rId34"/>
      <p:italic r:id="rId35"/>
      <p:boldItalic r:id="rId36"/>
    </p:embeddedFont>
    <p:embeddedFont>
      <p:font typeface="Tahoma" panose="020B0604030504040204" pitchFamily="34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8146"/>
    <a:srgbClr val="00A69C"/>
    <a:srgbClr val="CCFF99"/>
    <a:srgbClr val="009186"/>
    <a:srgbClr val="95C674"/>
    <a:srgbClr val="ECECEC"/>
    <a:srgbClr val="0ED2B2"/>
    <a:srgbClr val="ACCE22"/>
    <a:srgbClr val="10CF9B"/>
    <a:srgbClr val="F5F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8" autoAdjust="0"/>
    <p:restoredTop sz="94249" autoAdjust="0"/>
  </p:normalViewPr>
  <p:slideViewPr>
    <p:cSldViewPr snapToGrid="0">
      <p:cViewPr varScale="1">
        <p:scale>
          <a:sx n="62" d="100"/>
          <a:sy n="62" d="100"/>
        </p:scale>
        <p:origin x="12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presProps" Target="presProp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4C2A737-4913-48D5-922C-6FDF0D82ED6B}" type="datetimeFigureOut">
              <a:rPr lang="en-US" smtClean="0"/>
              <a:t>7/29/2024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E822C42-4857-4BAF-B502-6B0746497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80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37">
            <a:extLst>
              <a:ext uri="{FF2B5EF4-FFF2-40B4-BE49-F238E27FC236}">
                <a16:creationId xmlns:a16="http://schemas.microsoft.com/office/drawing/2014/main" id="{CFA0C447-3325-92F5-29F6-3D61C5FE3C0D}"/>
              </a:ext>
            </a:extLst>
          </p:cNvPr>
          <p:cNvSpPr txBox="1"/>
          <p:nvPr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38">
            <a:extLst>
              <a:ext uri="{FF2B5EF4-FFF2-40B4-BE49-F238E27FC236}">
                <a16:creationId xmlns:a16="http://schemas.microsoft.com/office/drawing/2014/main" id="{77D884A7-8112-EF49-A57D-E428E667F09C}"/>
              </a:ext>
            </a:extLst>
          </p:cNvPr>
          <p:cNvSpPr txBox="1"/>
          <p:nvPr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43">
            <a:extLst>
              <a:ext uri="{FF2B5EF4-FFF2-40B4-BE49-F238E27FC236}">
                <a16:creationId xmlns:a16="http://schemas.microsoft.com/office/drawing/2014/main" id="{483DDC3B-591C-4E03-BF33-77A53DDF2CD9}"/>
              </a:ext>
            </a:extLst>
          </p:cNvPr>
          <p:cNvSpPr txBox="1"/>
          <p:nvPr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47">
            <a:extLst>
              <a:ext uri="{FF2B5EF4-FFF2-40B4-BE49-F238E27FC236}">
                <a16:creationId xmlns:a16="http://schemas.microsoft.com/office/drawing/2014/main" id="{B4265165-1C87-5557-4EC7-8E70D1096C03}"/>
              </a:ext>
            </a:extLst>
          </p:cNvPr>
          <p:cNvSpPr txBox="1"/>
          <p:nvPr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bject 50">
            <a:extLst>
              <a:ext uri="{FF2B5EF4-FFF2-40B4-BE49-F238E27FC236}">
                <a16:creationId xmlns:a16="http://schemas.microsoft.com/office/drawing/2014/main" id="{5E4E1361-BE64-202A-DE20-982CC8D39CCC}"/>
              </a:ext>
            </a:extLst>
          </p:cNvPr>
          <p:cNvSpPr txBox="1"/>
          <p:nvPr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object 52">
            <a:extLst>
              <a:ext uri="{FF2B5EF4-FFF2-40B4-BE49-F238E27FC236}">
                <a16:creationId xmlns:a16="http://schemas.microsoft.com/office/drawing/2014/main" id="{6FADDE21-33DB-D200-3D2F-9A52F9AFBE8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1568" y="6663235"/>
            <a:ext cx="5760000" cy="914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82B11DE-21D7-BF37-6A0C-60F0E4E38D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62271"/>
            <a:ext cx="759354" cy="569516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FEE08D89-558A-9EDE-FFE6-B4C6AE3A60E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0967" y="1680403"/>
            <a:ext cx="6227801" cy="10287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8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2" name="Holder 3">
            <a:extLst>
              <a:ext uri="{FF2B5EF4-FFF2-40B4-BE49-F238E27FC236}">
                <a16:creationId xmlns:a16="http://schemas.microsoft.com/office/drawing/2014/main" id="{EB0162C0-D957-F1E5-8278-E402888AC9E4}"/>
              </a:ext>
            </a:extLst>
          </p:cNvPr>
          <p:cNvSpPr>
            <a:spLocks noGrp="1"/>
          </p:cNvSpPr>
          <p:nvPr userDrawn="1">
            <p:ph type="subTitle" idx="4"/>
          </p:nvPr>
        </p:nvSpPr>
        <p:spPr>
          <a:xfrm>
            <a:off x="588014" y="3679013"/>
            <a:ext cx="6227801" cy="371513"/>
          </a:xfrm>
          <a:prstGeom prst="rect">
            <a:avLst/>
          </a:prstGeom>
        </p:spPr>
        <p:txBody>
          <a:bodyPr wrap="square" lIns="90000" tIns="46800" rIns="90000" bIns="46800">
            <a:spAutoFit/>
          </a:bodyPr>
          <a:lstStyle>
            <a:lvl1pPr marL="0" indent="0">
              <a:buNone/>
              <a:defRPr sz="18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95741355-403A-BDD8-C981-A601C869C9CC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588014" y="5194224"/>
            <a:ext cx="10515600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2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400" indent="0">
              <a:buNone/>
              <a:defRPr sz="1400">
                <a:solidFill>
                  <a:srgbClr val="0581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56" name="Google Shape;96;p17">
            <a:extLst>
              <a:ext uri="{FF2B5EF4-FFF2-40B4-BE49-F238E27FC236}">
                <a16:creationId xmlns:a16="http://schemas.microsoft.com/office/drawing/2014/main" id="{9557DA41-71B4-51F4-71A1-BED099A71937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" name="Google Shape;97;p17">
            <a:extLst>
              <a:ext uri="{FF2B5EF4-FFF2-40B4-BE49-F238E27FC236}">
                <a16:creationId xmlns:a16="http://schemas.microsoft.com/office/drawing/2014/main" id="{046AEDAF-DB80-BAC8-4765-97F0A8F1308A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" name="Google Shape;98;p17">
            <a:extLst>
              <a:ext uri="{FF2B5EF4-FFF2-40B4-BE49-F238E27FC236}">
                <a16:creationId xmlns:a16="http://schemas.microsoft.com/office/drawing/2014/main" id="{674E30B9-EC9B-27E6-66D8-73361C4628C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99;p17">
            <a:extLst>
              <a:ext uri="{FF2B5EF4-FFF2-40B4-BE49-F238E27FC236}">
                <a16:creationId xmlns:a16="http://schemas.microsoft.com/office/drawing/2014/main" id="{3FF2BE89-399C-63FF-48DD-AAFAE31A1EFC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99;p17">
            <a:extLst>
              <a:ext uri="{FF2B5EF4-FFF2-40B4-BE49-F238E27FC236}">
                <a16:creationId xmlns:a16="http://schemas.microsoft.com/office/drawing/2014/main" id="{702256D8-6E9B-AF01-A810-10D5CF6C7266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DCDAF64-90E7-D460-F79D-B5427D884B9B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3" name="Gambar 52">
            <a:extLst>
              <a:ext uri="{FF2B5EF4-FFF2-40B4-BE49-F238E27FC236}">
                <a16:creationId xmlns:a16="http://schemas.microsoft.com/office/drawing/2014/main" id="{DDC1DE53-B6D9-8665-DC49-EEB358A5683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54" name="Oval 53">
            <a:extLst>
              <a:ext uri="{FF2B5EF4-FFF2-40B4-BE49-F238E27FC236}">
                <a16:creationId xmlns:a16="http://schemas.microsoft.com/office/drawing/2014/main" id="{BB8E3F2A-5E40-0D7A-78BA-386FE378F9A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3" name="Gambar 62">
            <a:extLst>
              <a:ext uri="{FF2B5EF4-FFF2-40B4-BE49-F238E27FC236}">
                <a16:creationId xmlns:a16="http://schemas.microsoft.com/office/drawing/2014/main" id="{BC7EE34D-0F79-5FB3-7FE3-CDDA7F5D29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15FD4782-1362-A36A-808A-A658315809BB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ABFB1C7-BFAB-77C0-8346-B12417E264E3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F09A207-C2FD-9E18-97FD-72CCEBFE908D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69" name="Gambar 68">
            <a:extLst>
              <a:ext uri="{FF2B5EF4-FFF2-40B4-BE49-F238E27FC236}">
                <a16:creationId xmlns:a16="http://schemas.microsoft.com/office/drawing/2014/main" id="{DD64CA25-B52B-E941-7DEB-8CA6162799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71" name="Gambar 70">
            <a:extLst>
              <a:ext uri="{FF2B5EF4-FFF2-40B4-BE49-F238E27FC236}">
                <a16:creationId xmlns:a16="http://schemas.microsoft.com/office/drawing/2014/main" id="{225884C8-5956-44AA-CC6E-85C189931D8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73" name="Gambar 72">
            <a:extLst>
              <a:ext uri="{FF2B5EF4-FFF2-40B4-BE49-F238E27FC236}">
                <a16:creationId xmlns:a16="http://schemas.microsoft.com/office/drawing/2014/main" id="{D0FDCC70-1FF5-89B4-4BB6-2B9E7CDE4DC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81" name="Gambar 80" descr="Sebuah gambar berisi Grafis, Warna-warni, seni&#10;&#10;Deskripsi dibuat secara otomatis">
            <a:extLst>
              <a:ext uri="{FF2B5EF4-FFF2-40B4-BE49-F238E27FC236}">
                <a16:creationId xmlns:a16="http://schemas.microsoft.com/office/drawing/2014/main" id="{A1DAC642-439A-C9E0-9289-0B48FAADD9C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96" y="-4124"/>
            <a:ext cx="2627604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65178"/>
      </p:ext>
    </p:extLst>
  </p:cSld>
  <p:clrMapOvr>
    <a:masterClrMapping/>
  </p:clrMapOvr>
  <p:transition spd="slow">
    <p:cover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A3635-433A-427A-B2D5-4C49D86565BB}" type="slidenum">
              <a:rPr kumimoji="0" lang="id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19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482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D884F457-7477-49FB-A1B4-FCFFE77F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defRPr noProof="1">
                <a:latin typeface="+mn-lt"/>
              </a:defRPr>
            </a:lvl1pPr>
          </a:lstStyle>
          <a:p>
            <a:pPr>
              <a:defRPr/>
            </a:pPr>
            <a:fld id="{39BBF6CF-59DA-493D-91C3-3702E36DCCB8}" type="datetimeFigureOut">
              <a:rPr lang="zh-CN" altLang="en-US"/>
              <a:pPr>
                <a:defRPr/>
              </a:pPr>
              <a:t>2024/7/29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3BAE893E-69FC-4911-88E3-1A0EEB26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0C22E3B-C24F-4EE0-9836-1A75701D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noProof="1">
                <a:ea typeface="SimSun" panose="02010600030101010101" pitchFamily="2" charset="-122"/>
              </a:defRPr>
            </a:lvl1pPr>
          </a:lstStyle>
          <a:p>
            <a:fld id="{0DC14BEE-BD78-4392-9380-EB8ACBD7EC5F}" type="slidenum">
              <a:rPr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6582836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58950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1" name="Google Shape;77;p17">
            <a:extLst>
              <a:ext uri="{FF2B5EF4-FFF2-40B4-BE49-F238E27FC236}">
                <a16:creationId xmlns:a16="http://schemas.microsoft.com/office/drawing/2014/main" id="{1ACAEB6F-A76C-99E0-D120-92F7C8E915AE}"/>
              </a:ext>
            </a:extLst>
          </p:cNvPr>
          <p:cNvSpPr txBox="1">
            <a:spLocks noGrp="1"/>
          </p:cNvSpPr>
          <p:nvPr userDrawn="1"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Google Shape;96;p17">
            <a:extLst>
              <a:ext uri="{FF2B5EF4-FFF2-40B4-BE49-F238E27FC236}">
                <a16:creationId xmlns:a16="http://schemas.microsoft.com/office/drawing/2014/main" id="{BB89E93F-7D2A-B44B-12D6-0E34BB965191}"/>
              </a:ext>
            </a:extLst>
          </p:cNvPr>
          <p:cNvSpPr/>
          <p:nvPr userDrawn="1"/>
        </p:nvSpPr>
        <p:spPr>
          <a:xfrm>
            <a:off x="-474947" y="2534172"/>
            <a:ext cx="386207" cy="393352"/>
          </a:xfrm>
          <a:prstGeom prst="rect">
            <a:avLst/>
          </a:prstGeom>
          <a:solidFill>
            <a:srgbClr val="00A6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3" name="Google Shape;97;p17">
            <a:extLst>
              <a:ext uri="{FF2B5EF4-FFF2-40B4-BE49-F238E27FC236}">
                <a16:creationId xmlns:a16="http://schemas.microsoft.com/office/drawing/2014/main" id="{CB455154-F3DF-B03B-3A7E-AF6B08E2D491}"/>
              </a:ext>
            </a:extLst>
          </p:cNvPr>
          <p:cNvSpPr/>
          <p:nvPr userDrawn="1"/>
        </p:nvSpPr>
        <p:spPr>
          <a:xfrm>
            <a:off x="-474947" y="1593019"/>
            <a:ext cx="386207" cy="39335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Google Shape;98;p17">
            <a:extLst>
              <a:ext uri="{FF2B5EF4-FFF2-40B4-BE49-F238E27FC236}">
                <a16:creationId xmlns:a16="http://schemas.microsoft.com/office/drawing/2014/main" id="{E58AD754-F9EA-EF71-B918-C176335EB7E7}"/>
              </a:ext>
            </a:extLst>
          </p:cNvPr>
          <p:cNvSpPr/>
          <p:nvPr userDrawn="1"/>
        </p:nvSpPr>
        <p:spPr>
          <a:xfrm>
            <a:off x="-474947" y="3035648"/>
            <a:ext cx="386207" cy="393352"/>
          </a:xfrm>
          <a:prstGeom prst="rect">
            <a:avLst/>
          </a:prstGeom>
          <a:solidFill>
            <a:srgbClr val="FFE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" name="Google Shape;99;p17">
            <a:extLst>
              <a:ext uri="{FF2B5EF4-FFF2-40B4-BE49-F238E27FC236}">
                <a16:creationId xmlns:a16="http://schemas.microsoft.com/office/drawing/2014/main" id="{247393F1-9180-843D-8CF7-ADFC9589E2D3}"/>
              </a:ext>
            </a:extLst>
          </p:cNvPr>
          <p:cNvSpPr/>
          <p:nvPr userDrawn="1"/>
        </p:nvSpPr>
        <p:spPr>
          <a:xfrm>
            <a:off x="-474947" y="2069141"/>
            <a:ext cx="386207" cy="393352"/>
          </a:xfrm>
          <a:prstGeom prst="rect">
            <a:avLst/>
          </a:prstGeom>
          <a:solidFill>
            <a:srgbClr val="0091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" name="Google Shape;99;p17">
            <a:extLst>
              <a:ext uri="{FF2B5EF4-FFF2-40B4-BE49-F238E27FC236}">
                <a16:creationId xmlns:a16="http://schemas.microsoft.com/office/drawing/2014/main" id="{8A0DD168-BCBD-2BAB-06BE-76D15CAB29E4}"/>
              </a:ext>
            </a:extLst>
          </p:cNvPr>
          <p:cNvSpPr/>
          <p:nvPr userDrawn="1"/>
        </p:nvSpPr>
        <p:spPr>
          <a:xfrm>
            <a:off x="-474947" y="1127988"/>
            <a:ext cx="386207" cy="393352"/>
          </a:xfrm>
          <a:prstGeom prst="rect">
            <a:avLst/>
          </a:prstGeom>
          <a:solidFill>
            <a:srgbClr val="0581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4" name="object 37">
            <a:extLst>
              <a:ext uri="{FF2B5EF4-FFF2-40B4-BE49-F238E27FC236}">
                <a16:creationId xmlns:a16="http://schemas.microsoft.com/office/drawing/2014/main" id="{1CB54ED3-7705-EC82-235C-19C7E921A4D2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8">
            <a:extLst>
              <a:ext uri="{FF2B5EF4-FFF2-40B4-BE49-F238E27FC236}">
                <a16:creationId xmlns:a16="http://schemas.microsoft.com/office/drawing/2014/main" id="{FDB51C00-2F4D-3346-ABEA-6C7007E32C32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43">
            <a:extLst>
              <a:ext uri="{FF2B5EF4-FFF2-40B4-BE49-F238E27FC236}">
                <a16:creationId xmlns:a16="http://schemas.microsoft.com/office/drawing/2014/main" id="{AD50B640-49D2-298B-0C06-71429197BD0F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47">
            <a:extLst>
              <a:ext uri="{FF2B5EF4-FFF2-40B4-BE49-F238E27FC236}">
                <a16:creationId xmlns:a16="http://schemas.microsoft.com/office/drawing/2014/main" id="{FFF3D1EE-E7EE-96E4-0316-9734F1EFDD21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50">
            <a:extLst>
              <a:ext uri="{FF2B5EF4-FFF2-40B4-BE49-F238E27FC236}">
                <a16:creationId xmlns:a16="http://schemas.microsoft.com/office/drawing/2014/main" id="{82509CB6-6A76-082D-2D7C-35822FAF70E5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object 52">
            <a:extLst>
              <a:ext uri="{FF2B5EF4-FFF2-40B4-BE49-F238E27FC236}">
                <a16:creationId xmlns:a16="http://schemas.microsoft.com/office/drawing/2014/main" id="{EA7F2518-4AEC-194F-F91A-78EDCCD5F90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C8CCF739-74EF-8E4F-0CAB-B2EA63CA90FA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0" name="Gambar 39">
            <a:extLst>
              <a:ext uri="{FF2B5EF4-FFF2-40B4-BE49-F238E27FC236}">
                <a16:creationId xmlns:a16="http://schemas.microsoft.com/office/drawing/2014/main" id="{4BA1B76D-E25E-C2D2-317B-362C183CE5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044C9999-0D3F-6DD6-1012-B312390B8DD2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B0A3D3B8-92F0-21AC-EAC6-CDCB82929A9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D50E153-498E-3C1F-6BCB-EEA01B5ED4C7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E2A985B-D78C-35A7-07B1-6B48BF970999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7C9AE68-FE41-1C65-792C-06BB8F8F9D5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6" name="Gambar 45">
            <a:extLst>
              <a:ext uri="{FF2B5EF4-FFF2-40B4-BE49-F238E27FC236}">
                <a16:creationId xmlns:a16="http://schemas.microsoft.com/office/drawing/2014/main" id="{41EB149E-C8E9-2E47-3546-A6D76E6B21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7" name="Gambar 46">
            <a:extLst>
              <a:ext uri="{FF2B5EF4-FFF2-40B4-BE49-F238E27FC236}">
                <a16:creationId xmlns:a16="http://schemas.microsoft.com/office/drawing/2014/main" id="{732BCBA4-32A2-4498-D40A-ED6BFDBDF8A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48" name="Gambar 47">
            <a:extLst>
              <a:ext uri="{FF2B5EF4-FFF2-40B4-BE49-F238E27FC236}">
                <a16:creationId xmlns:a16="http://schemas.microsoft.com/office/drawing/2014/main" id="{3BA9BAFA-1D89-6220-65A3-BDF3943A1F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7" name="Gambar 56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425E36-D6D9-CDB1-53B4-98861EF9623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0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02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teri 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CAB3-7ED4-2494-BD22-3E5B89DA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05814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A1F9-053F-4AE3-6CB5-EB1E64325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0" y="54846"/>
            <a:ext cx="759354" cy="569516"/>
          </a:xfrm>
          <a:prstGeom prst="rect">
            <a:avLst/>
          </a:prstGeom>
        </p:spPr>
      </p:pic>
      <p:grpSp>
        <p:nvGrpSpPr>
          <p:cNvPr id="26" name="Google Shape;78;p17">
            <a:extLst>
              <a:ext uri="{FF2B5EF4-FFF2-40B4-BE49-F238E27FC236}">
                <a16:creationId xmlns:a16="http://schemas.microsoft.com/office/drawing/2014/main" id="{852726F4-08CD-AE34-4322-7CDCBB0A6FB5}"/>
              </a:ext>
            </a:extLst>
          </p:cNvPr>
          <p:cNvGrpSpPr/>
          <p:nvPr userDrawn="1"/>
        </p:nvGrpSpPr>
        <p:grpSpPr>
          <a:xfrm>
            <a:off x="5057775" y="715855"/>
            <a:ext cx="2116448" cy="45720"/>
            <a:chOff x="5057775" y="844447"/>
            <a:chExt cx="2116448" cy="45720"/>
          </a:xfrm>
        </p:grpSpPr>
        <p:sp>
          <p:nvSpPr>
            <p:cNvPr id="27" name="Google Shape;79;p17">
              <a:extLst>
                <a:ext uri="{FF2B5EF4-FFF2-40B4-BE49-F238E27FC236}">
                  <a16:creationId xmlns:a16="http://schemas.microsoft.com/office/drawing/2014/main" id="{4795CC34-9620-0285-9768-CA371C7F4334}"/>
                </a:ext>
              </a:extLst>
            </p:cNvPr>
            <p:cNvSpPr/>
            <p:nvPr/>
          </p:nvSpPr>
          <p:spPr>
            <a:xfrm>
              <a:off x="5057775" y="844447"/>
              <a:ext cx="640080" cy="45720"/>
            </a:xfrm>
            <a:prstGeom prst="rect">
              <a:avLst/>
            </a:prstGeom>
            <a:solidFill>
              <a:srgbClr val="ACCE2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8" name="Google Shape;80;p17">
              <a:extLst>
                <a:ext uri="{FF2B5EF4-FFF2-40B4-BE49-F238E27FC236}">
                  <a16:creationId xmlns:a16="http://schemas.microsoft.com/office/drawing/2014/main" id="{524A4F77-44C2-C186-98C9-6A0ECD86F3DC}"/>
                </a:ext>
              </a:extLst>
            </p:cNvPr>
            <p:cNvSpPr/>
            <p:nvPr/>
          </p:nvSpPr>
          <p:spPr>
            <a:xfrm>
              <a:off x="5795959" y="844447"/>
              <a:ext cx="640080" cy="45720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Google Shape;81;p17">
              <a:extLst>
                <a:ext uri="{FF2B5EF4-FFF2-40B4-BE49-F238E27FC236}">
                  <a16:creationId xmlns:a16="http://schemas.microsoft.com/office/drawing/2014/main" id="{3605A3E6-4D18-21AF-9438-27844186D39F}"/>
                </a:ext>
              </a:extLst>
            </p:cNvPr>
            <p:cNvSpPr/>
            <p:nvPr/>
          </p:nvSpPr>
          <p:spPr>
            <a:xfrm>
              <a:off x="6534143" y="844447"/>
              <a:ext cx="640080" cy="45720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D989F9-BAA5-9CE8-77F1-74CDABA46B9A}"/>
              </a:ext>
            </a:extLst>
          </p:cNvPr>
          <p:cNvGrpSpPr/>
          <p:nvPr userDrawn="1"/>
        </p:nvGrpSpPr>
        <p:grpSpPr>
          <a:xfrm>
            <a:off x="-474947" y="1127988"/>
            <a:ext cx="386207" cy="2301012"/>
            <a:chOff x="-474947" y="1127988"/>
            <a:chExt cx="386207" cy="2301012"/>
          </a:xfrm>
        </p:grpSpPr>
        <p:sp>
          <p:nvSpPr>
            <p:cNvPr id="32" name="Google Shape;96;p17">
              <a:extLst>
                <a:ext uri="{FF2B5EF4-FFF2-40B4-BE49-F238E27FC236}">
                  <a16:creationId xmlns:a16="http://schemas.microsoft.com/office/drawing/2014/main" id="{BB89E93F-7D2A-B44B-12D6-0E34BB965191}"/>
                </a:ext>
              </a:extLst>
            </p:cNvPr>
            <p:cNvSpPr/>
            <p:nvPr userDrawn="1"/>
          </p:nvSpPr>
          <p:spPr>
            <a:xfrm>
              <a:off x="-474947" y="2534172"/>
              <a:ext cx="386207" cy="393352"/>
            </a:xfrm>
            <a:prstGeom prst="rect">
              <a:avLst/>
            </a:prstGeom>
            <a:solidFill>
              <a:srgbClr val="00A69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3" name="Google Shape;97;p17">
              <a:extLst>
                <a:ext uri="{FF2B5EF4-FFF2-40B4-BE49-F238E27FC236}">
                  <a16:creationId xmlns:a16="http://schemas.microsoft.com/office/drawing/2014/main" id="{CB455154-F3DF-B03B-3A7E-AF6B08E2D491}"/>
                </a:ext>
              </a:extLst>
            </p:cNvPr>
            <p:cNvSpPr/>
            <p:nvPr userDrawn="1"/>
          </p:nvSpPr>
          <p:spPr>
            <a:xfrm>
              <a:off x="-474947" y="1593019"/>
              <a:ext cx="386207" cy="393352"/>
            </a:xfrm>
            <a:prstGeom prst="rect">
              <a:avLst/>
            </a:prstGeom>
            <a:solidFill>
              <a:srgbClr val="70A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4" name="Google Shape;98;p17">
              <a:extLst>
                <a:ext uri="{FF2B5EF4-FFF2-40B4-BE49-F238E27FC236}">
                  <a16:creationId xmlns:a16="http://schemas.microsoft.com/office/drawing/2014/main" id="{E58AD754-F9EA-EF71-B918-C176335EB7E7}"/>
                </a:ext>
              </a:extLst>
            </p:cNvPr>
            <p:cNvSpPr/>
            <p:nvPr userDrawn="1"/>
          </p:nvSpPr>
          <p:spPr>
            <a:xfrm>
              <a:off x="-474947" y="3035648"/>
              <a:ext cx="386207" cy="393352"/>
            </a:xfrm>
            <a:prstGeom prst="rect">
              <a:avLst/>
            </a:prstGeom>
            <a:solidFill>
              <a:srgbClr val="FFE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5" name="Google Shape;99;p17">
              <a:extLst>
                <a:ext uri="{FF2B5EF4-FFF2-40B4-BE49-F238E27FC236}">
                  <a16:creationId xmlns:a16="http://schemas.microsoft.com/office/drawing/2014/main" id="{247393F1-9180-843D-8CF7-ADFC9589E2D3}"/>
                </a:ext>
              </a:extLst>
            </p:cNvPr>
            <p:cNvSpPr/>
            <p:nvPr userDrawn="1"/>
          </p:nvSpPr>
          <p:spPr>
            <a:xfrm>
              <a:off x="-474947" y="2069141"/>
              <a:ext cx="386207" cy="393352"/>
            </a:xfrm>
            <a:prstGeom prst="rect">
              <a:avLst/>
            </a:prstGeom>
            <a:solidFill>
              <a:srgbClr val="0091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7" name="Google Shape;99;p17">
              <a:extLst>
                <a:ext uri="{FF2B5EF4-FFF2-40B4-BE49-F238E27FC236}">
                  <a16:creationId xmlns:a16="http://schemas.microsoft.com/office/drawing/2014/main" id="{8A0DD168-BCBD-2BAB-06BE-76D15CAB29E4}"/>
                </a:ext>
              </a:extLst>
            </p:cNvPr>
            <p:cNvSpPr/>
            <p:nvPr userDrawn="1"/>
          </p:nvSpPr>
          <p:spPr>
            <a:xfrm>
              <a:off x="-474947" y="1127988"/>
              <a:ext cx="386207" cy="393352"/>
            </a:xfrm>
            <a:prstGeom prst="rect">
              <a:avLst/>
            </a:prstGeom>
            <a:solidFill>
              <a:srgbClr val="0581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 panose="020B0604020202020204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Google Shape;77;p17">
            <a:extLst>
              <a:ext uri="{FF2B5EF4-FFF2-40B4-BE49-F238E27FC236}">
                <a16:creationId xmlns:a16="http://schemas.microsoft.com/office/drawing/2014/main" id="{766EB81D-DF87-8D6A-9445-847E23B89F4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bject 37">
            <a:extLst>
              <a:ext uri="{FF2B5EF4-FFF2-40B4-BE49-F238E27FC236}">
                <a16:creationId xmlns:a16="http://schemas.microsoft.com/office/drawing/2014/main" id="{D56BBA8D-17F2-5F08-77DA-8AA9B0B20958}"/>
              </a:ext>
            </a:extLst>
          </p:cNvPr>
          <p:cNvSpPr txBox="1"/>
          <p:nvPr userDrawn="1"/>
        </p:nvSpPr>
        <p:spPr>
          <a:xfrm>
            <a:off x="385922" y="6647950"/>
            <a:ext cx="97536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kementerianpertanian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8">
            <a:extLst>
              <a:ext uri="{FF2B5EF4-FFF2-40B4-BE49-F238E27FC236}">
                <a16:creationId xmlns:a16="http://schemas.microsoft.com/office/drawing/2014/main" id="{7C3B048C-3F3F-19A3-45E7-8CA1CF5AA899}"/>
              </a:ext>
            </a:extLst>
          </p:cNvPr>
          <p:cNvSpPr txBox="1"/>
          <p:nvPr userDrawn="1"/>
        </p:nvSpPr>
        <p:spPr>
          <a:xfrm>
            <a:off x="1609506" y="6651007"/>
            <a:ext cx="450911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9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ject 43">
            <a:extLst>
              <a:ext uri="{FF2B5EF4-FFF2-40B4-BE49-F238E27FC236}">
                <a16:creationId xmlns:a16="http://schemas.microsoft.com/office/drawing/2014/main" id="{7CD9B903-0EC9-60A4-2DE3-5BFEDA9C947C}"/>
              </a:ext>
            </a:extLst>
          </p:cNvPr>
          <p:cNvSpPr txBox="1"/>
          <p:nvPr userDrawn="1"/>
        </p:nvSpPr>
        <p:spPr>
          <a:xfrm>
            <a:off x="3200225" y="6645819"/>
            <a:ext cx="1829442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Pertanian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spc="-6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Republik</a:t>
            </a:r>
            <a:r>
              <a:rPr sz="700" i="1" spc="-42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00" i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bject 47">
            <a:extLst>
              <a:ext uri="{FF2B5EF4-FFF2-40B4-BE49-F238E27FC236}">
                <a16:creationId xmlns:a16="http://schemas.microsoft.com/office/drawing/2014/main" id="{521A2FCC-2410-553E-D9F4-8D2146467180}"/>
              </a:ext>
            </a:extLst>
          </p:cNvPr>
          <p:cNvSpPr txBox="1"/>
          <p:nvPr userDrawn="1"/>
        </p:nvSpPr>
        <p:spPr>
          <a:xfrm>
            <a:off x="2378489" y="6638781"/>
            <a:ext cx="503664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spc="3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kementanri</a:t>
            </a:r>
            <a:endParaRPr sz="7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50">
            <a:extLst>
              <a:ext uri="{FF2B5EF4-FFF2-40B4-BE49-F238E27FC236}">
                <a16:creationId xmlns:a16="http://schemas.microsoft.com/office/drawing/2014/main" id="{78598EBA-721D-0E8F-26A1-CE31311890C7}"/>
              </a:ext>
            </a:extLst>
          </p:cNvPr>
          <p:cNvSpPr txBox="1"/>
          <p:nvPr userDrawn="1"/>
        </p:nvSpPr>
        <p:spPr>
          <a:xfrm>
            <a:off x="5241692" y="6645819"/>
            <a:ext cx="888729" cy="115887"/>
          </a:xfrm>
          <a:prstGeom prst="rect">
            <a:avLst/>
          </a:prstGeom>
        </p:spPr>
        <p:txBody>
          <a:bodyPr vert="horz" wrap="square" lIns="0" tIns="8086" rIns="0" bIns="0" rtlCol="0">
            <a:spAutoFit/>
          </a:bodyPr>
          <a:lstStyle/>
          <a:p>
            <a:pPr marL="7701" defTabSz="554492">
              <a:spcBef>
                <a:spcPts val="64"/>
              </a:spcBef>
            </a:pPr>
            <a:r>
              <a:rPr sz="700" i="1" u="none" spc="-6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www.pertanian.go.id</a:t>
            </a:r>
            <a:endParaRPr sz="700" u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object 52">
            <a:extLst>
              <a:ext uri="{FF2B5EF4-FFF2-40B4-BE49-F238E27FC236}">
                <a16:creationId xmlns:a16="http://schemas.microsoft.com/office/drawing/2014/main" id="{BD75A93C-6853-E951-9C03-4729EC962397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216483" y="6663235"/>
            <a:ext cx="5256000" cy="91433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265A9760-CD96-F482-18F5-9D6E78BCA78F}"/>
              </a:ext>
            </a:extLst>
          </p:cNvPr>
          <p:cNvSpPr/>
          <p:nvPr userDrawn="1"/>
        </p:nvSpPr>
        <p:spPr>
          <a:xfrm>
            <a:off x="13510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2" name="Gambar 41">
            <a:extLst>
              <a:ext uri="{FF2B5EF4-FFF2-40B4-BE49-F238E27FC236}">
                <a16:creationId xmlns:a16="http://schemas.microsoft.com/office/drawing/2014/main" id="{E6740AB7-9BDD-BF06-F908-A77DCAD79C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3" y="6647048"/>
            <a:ext cx="108000" cy="108000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9C48F1D-95D9-2D35-3DAE-2D08EC646761}"/>
              </a:ext>
            </a:extLst>
          </p:cNvPr>
          <p:cNvSpPr/>
          <p:nvPr userDrawn="1"/>
        </p:nvSpPr>
        <p:spPr>
          <a:xfrm>
            <a:off x="1360470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4" name="Gambar 43">
            <a:extLst>
              <a:ext uri="{FF2B5EF4-FFF2-40B4-BE49-F238E27FC236}">
                <a16:creationId xmlns:a16="http://schemas.microsoft.com/office/drawing/2014/main" id="{F45F18B9-B426-4AC1-B0B8-306F95F71A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80" y="6656048"/>
            <a:ext cx="90000" cy="90000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78727DA6-2EE3-CD75-DCE9-4B4A97E97B86}"/>
              </a:ext>
            </a:extLst>
          </p:cNvPr>
          <p:cNvSpPr/>
          <p:nvPr userDrawn="1"/>
        </p:nvSpPr>
        <p:spPr>
          <a:xfrm>
            <a:off x="2129453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62734A0-9E41-A93C-B7E9-B3006DF5C2B8}"/>
              </a:ext>
            </a:extLst>
          </p:cNvPr>
          <p:cNvSpPr/>
          <p:nvPr userDrawn="1"/>
        </p:nvSpPr>
        <p:spPr>
          <a:xfrm>
            <a:off x="2951189" y="6614007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55E8AC5-E053-2057-74D4-FA1B37E6BE27}"/>
              </a:ext>
            </a:extLst>
          </p:cNvPr>
          <p:cNvSpPr/>
          <p:nvPr userDrawn="1"/>
        </p:nvSpPr>
        <p:spPr>
          <a:xfrm>
            <a:off x="4985047" y="6613762"/>
            <a:ext cx="180000" cy="180000"/>
          </a:xfrm>
          <a:prstGeom prst="ellipse">
            <a:avLst/>
          </a:prstGeom>
          <a:solidFill>
            <a:srgbClr val="0581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8" name="Gambar 47">
            <a:extLst>
              <a:ext uri="{FF2B5EF4-FFF2-40B4-BE49-F238E27FC236}">
                <a16:creationId xmlns:a16="http://schemas.microsoft.com/office/drawing/2014/main" id="{C256852C-9A29-DFB2-4A4D-322B6418AB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296" y="6645819"/>
            <a:ext cx="108000" cy="108000"/>
          </a:xfrm>
          <a:prstGeom prst="rect">
            <a:avLst/>
          </a:prstGeom>
        </p:spPr>
      </p:pic>
      <p:pic>
        <p:nvPicPr>
          <p:cNvPr id="49" name="Gambar 48">
            <a:extLst>
              <a:ext uri="{FF2B5EF4-FFF2-40B4-BE49-F238E27FC236}">
                <a16:creationId xmlns:a16="http://schemas.microsoft.com/office/drawing/2014/main" id="{4DDFDAA4-E9FC-0562-7C89-98296FAC265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89" y="6649762"/>
            <a:ext cx="108000" cy="108000"/>
          </a:xfrm>
          <a:prstGeom prst="rect">
            <a:avLst/>
          </a:prstGeom>
        </p:spPr>
      </p:pic>
      <p:pic>
        <p:nvPicPr>
          <p:cNvPr id="50" name="Gambar 49">
            <a:extLst>
              <a:ext uri="{FF2B5EF4-FFF2-40B4-BE49-F238E27FC236}">
                <a16:creationId xmlns:a16="http://schemas.microsoft.com/office/drawing/2014/main" id="{A6641DD7-96C3-101B-40BD-4FE41669670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047" y="6648352"/>
            <a:ext cx="108000" cy="108000"/>
          </a:xfrm>
          <a:prstGeom prst="rect">
            <a:avLst/>
          </a:prstGeom>
        </p:spPr>
      </p:pic>
      <p:pic>
        <p:nvPicPr>
          <p:cNvPr id="52" name="Gambar 51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A5907B16-2B81-C836-C16C-9F3E7E39B3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6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8C7A5-18CC-DB92-075C-2AB2042C9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D74B3B-3A11-6A6A-A6E3-79B41A9D9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6A83F-7F2D-12E8-2891-3D99C069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D6B96-348D-6F1E-256F-AC5328C8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1B0AB-7A9A-00A6-2A37-420FB302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" y="0"/>
            <a:ext cx="12170836" cy="6858000"/>
          </a:xfrm>
          <a:prstGeom prst="rect">
            <a:avLst/>
          </a:prstGeom>
        </p:spPr>
      </p:pic>
      <p:sp>
        <p:nvSpPr>
          <p:cNvPr id="7" name="矩形 9">
            <a:extLst>
              <a:ext uri="{FF2B5EF4-FFF2-40B4-BE49-F238E27FC236}">
                <a16:creationId xmlns:a16="http://schemas.microsoft.com/office/drawing/2014/main" id="{323BF701-C58F-27A8-B644-C72506B25F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1567" y="1542340"/>
            <a:ext cx="7713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60A01-E641-7CAD-EC39-F8051E267E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6" y="2510"/>
            <a:ext cx="759354" cy="569516"/>
          </a:xfrm>
          <a:prstGeom prst="rect">
            <a:avLst/>
          </a:prstGeom>
        </p:spPr>
      </p:pic>
      <p:sp>
        <p:nvSpPr>
          <p:cNvPr id="28" name="矩形 9">
            <a:extLst>
              <a:ext uri="{FF2B5EF4-FFF2-40B4-BE49-F238E27FC236}">
                <a16:creationId xmlns:a16="http://schemas.microsoft.com/office/drawing/2014/main" id="{F9CF4EE6-B1FE-AB0E-879C-D579EB3BAF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61623" y="1509682"/>
            <a:ext cx="54351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Terima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00A69C"/>
                </a:solidFill>
                <a:effectLst/>
                <a:uLnTx/>
                <a:uFillTx/>
                <a:latin typeface="Poppins" panose="00000500000000000000" pitchFamily="2" charset="0"/>
                <a:ea typeface="微软雅黑" panose="020B0503020204020204" pitchFamily="34" charset="-122"/>
                <a:cs typeface="Poppins" panose="00000500000000000000" pitchFamily="2" charset="0"/>
                <a:sym typeface="微软雅黑" panose="020B0503020204020204" pitchFamily="34" charset="-122"/>
              </a:rPr>
              <a:t> Kasih</a:t>
            </a:r>
            <a:endParaRPr kumimoji="0" lang="zh-CN" altLang="zh-CN" sz="4800" b="1" i="0" u="none" strike="noStrike" kern="1200" cap="none" spc="0" normalizeH="0" baseline="0" noProof="0" dirty="0">
              <a:ln>
                <a:noFill/>
              </a:ln>
              <a:solidFill>
                <a:srgbClr val="00A69C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Gambar 10" descr="Sebuah gambar berisi Grafis, seni&#10;&#10;Deskripsi dibuat secara otomatis">
            <a:extLst>
              <a:ext uri="{FF2B5EF4-FFF2-40B4-BE49-F238E27FC236}">
                <a16:creationId xmlns:a16="http://schemas.microsoft.com/office/drawing/2014/main" id="{DCD15613-9DE2-E3C2-09D0-86A97780A64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62" y="2998"/>
            <a:ext cx="256663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7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334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14149" y="287254"/>
            <a:ext cx="1128257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02888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69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9" r:id="rId2"/>
    <p:sldLayoutId id="2147483701" r:id="rId3"/>
    <p:sldLayoutId id="2147483702" r:id="rId4"/>
  </p:sldLayoutIdLst>
  <p:transition spd="slow">
    <p:cover/>
  </p:transition>
  <p:hf hdr="0" ftr="0" dt="0"/>
  <p:txStyles>
    <p:titleStyle>
      <a:lvl1pPr algn="ctr" defTabSz="1218565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5245E-6BD0-542D-24DC-C8AECDD5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B4CCE-DB6A-0EC3-322B-D1F0371F9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9FECE-7B2E-6C72-7115-3865D8216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C5F0C-3B81-4ADC-855B-44C2C92150FC}" type="datetime1">
              <a:rPr lang="en-ID" smtClean="0"/>
              <a:t>29/07/2024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6965A-5968-1C7B-6D17-554ABD510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D18DB-D8EE-C872-1F19-172E62947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D22CA-985A-4F42-A95F-0785F65500D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7328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2" r:id="rId2"/>
    <p:sldLayoutId id="2147483691" r:id="rId3"/>
    <p:sldLayoutId id="2147483695" r:id="rId4"/>
    <p:sldLayoutId id="214748369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1D771-57E7-4A51-DCD7-2A4D865E3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375" l="9625" r="90000">
                        <a14:foregroundMark x1="14625" y1="20250" x2="21750" y2="20250"/>
                        <a14:foregroundMark x1="21750" y1="20250" x2="27500" y2="28000"/>
                        <a14:foregroundMark x1="27500" y1="28000" x2="19750" y2="29250"/>
                        <a14:foregroundMark x1="19750" y1="29250" x2="28375" y2="33125"/>
                        <a14:foregroundMark x1="28375" y1="33125" x2="20125" y2="31500"/>
                        <a14:foregroundMark x1="20125" y1="31500" x2="22000" y2="38750"/>
                        <a14:foregroundMark x1="22000" y1="38750" x2="15750" y2="41750"/>
                        <a14:foregroundMark x1="15750" y1="41750" x2="13750" y2="51500"/>
                        <a14:foregroundMark x1="13750" y1="51500" x2="22625" y2="49500"/>
                        <a14:foregroundMark x1="22625" y1="49500" x2="33375" y2="38375"/>
                        <a14:foregroundMark x1="33375" y1="38375" x2="32750" y2="45750"/>
                        <a14:foregroundMark x1="32750" y1="45750" x2="41875" y2="45000"/>
                        <a14:foregroundMark x1="41875" y1="45000" x2="50375" y2="46000"/>
                        <a14:foregroundMark x1="50375" y1="46000" x2="50375" y2="45750"/>
                        <a14:foregroundMark x1="62000" y1="14375" x2="46500" y2="14875"/>
                        <a14:foregroundMark x1="46500" y1="14875" x2="39500" y2="12250"/>
                        <a14:foregroundMark x1="39500" y1="12250" x2="47125" y2="20750"/>
                        <a14:foregroundMark x1="47125" y1="20750" x2="61500" y2="25500"/>
                        <a14:foregroundMark x1="61500" y1="25500" x2="73125" y2="22750"/>
                        <a14:foregroundMark x1="73125" y1="22750" x2="77875" y2="26000"/>
                        <a14:foregroundMark x1="48500" y1="90125" x2="46875" y2="92375"/>
                        <a14:foregroundMark x1="42375" y1="61500" x2="43250" y2="65500"/>
                        <a14:foregroundMark x1="79750" y1="26125" x2="69875" y2="25125"/>
                        <a14:foregroundMark x1="80750" y1="32625" x2="85250" y2="45750"/>
                        <a14:foregroundMark x1="85250" y1="45750" x2="81375" y2="43875"/>
                        <a14:foregroundMark x1="33125" y1="45500" x2="16625" y2="39625"/>
                        <a14:foregroundMark x1="16625" y1="39625" x2="9625" y2="51000"/>
                        <a14:foregroundMark x1="9625" y1="51000" x2="26625" y2="46375"/>
                        <a14:foregroundMark x1="26625" y1="46375" x2="42875" y2="46875"/>
                        <a14:foregroundMark x1="42875" y1="46875" x2="30875" y2="31250"/>
                        <a14:foregroundMark x1="30875" y1="31250" x2="17625" y2="31250"/>
                        <a14:foregroundMark x1="17625" y1="31250" x2="17375" y2="27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022" y="2699575"/>
            <a:ext cx="4282507" cy="4282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44860-36FF-CF4A-84A8-EF78728832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07" r="5248" b="3268"/>
          <a:stretch/>
        </p:blipFill>
        <p:spPr>
          <a:xfrm flipH="1">
            <a:off x="7726603" y="2209476"/>
            <a:ext cx="4599359" cy="45951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CF5AD6-4E8C-1C45-B427-495AAF9B6E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1347" y="5200129"/>
            <a:ext cx="967570" cy="14646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9EDF6B-9C90-48AA-B929-BEA85749AAE9}"/>
              </a:ext>
            </a:extLst>
          </p:cNvPr>
          <p:cNvSpPr/>
          <p:nvPr/>
        </p:nvSpPr>
        <p:spPr>
          <a:xfrm>
            <a:off x="515491" y="819078"/>
            <a:ext cx="7772475" cy="1880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en-US" sz="2800" b="1" dirty="0">
                <a:solidFill>
                  <a:srgbClr val="058146"/>
                </a:solidFill>
                <a:latin typeface="Poppins" panose="00000500000000000000" pitchFamily="2" charset="0"/>
                <a:ea typeface="Segoe UI" panose="020B0502040204020203" pitchFamily="34" charset="0"/>
                <a:cs typeface="Poppins" panose="00000500000000000000" pitchFamily="2" charset="0"/>
              </a:rPr>
              <a:t>PERTAMBAHAN AREAL TANAM (PAT) PADI GOGO: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ea typeface="Segoe UI" panose="020B0502040204020203" pitchFamily="34" charset="0"/>
                <a:cs typeface="Poppins" panose="00000500000000000000" pitchFamily="2" charset="0"/>
              </a:rPr>
              <a:t>TUMPANG SARI PADI GOGO DENGAN TANAMAN PERKEBUNAN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416DC2E-3174-EA40-FEA7-C1CE7C97CFD9}"/>
              </a:ext>
            </a:extLst>
          </p:cNvPr>
          <p:cNvSpPr txBox="1">
            <a:spLocks/>
          </p:cNvSpPr>
          <p:nvPr/>
        </p:nvSpPr>
        <p:spPr>
          <a:xfrm>
            <a:off x="607044" y="3762806"/>
            <a:ext cx="4285970" cy="648512"/>
          </a:xfrm>
          <a:prstGeom prst="rect">
            <a:avLst/>
          </a:prstGeom>
        </p:spPr>
        <p:txBody>
          <a:bodyPr wrap="square" lIns="90000" tIns="46800" rIns="90000" bIns="46800" rtlCol="0">
            <a:spAutoFit/>
          </a:bodyPr>
          <a:lstStyle>
            <a:lvl1pPr marL="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8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90600" indent="-3810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b="1" dirty="0" err="1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Direktorat</a:t>
            </a:r>
            <a:r>
              <a:rPr lang="en-US" b="1" dirty="0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b="1" dirty="0" err="1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Tanaman</a:t>
            </a:r>
            <a:r>
              <a:rPr lang="en-US" b="1" dirty="0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b="1" dirty="0" err="1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Kelapa</a:t>
            </a:r>
            <a:r>
              <a:rPr lang="en-US" b="1" dirty="0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b="1" dirty="0" err="1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Sawit</a:t>
            </a:r>
            <a:r>
              <a:rPr lang="en-US" b="1" dirty="0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b="1" dirty="0" err="1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dan</a:t>
            </a:r>
            <a:r>
              <a:rPr lang="en-US" b="1" dirty="0">
                <a:solidFill>
                  <a:srgbClr val="009186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Aneka Palma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DB76AB0D-FCAF-89E2-7AD9-0A71FE2B5136}"/>
              </a:ext>
            </a:extLst>
          </p:cNvPr>
          <p:cNvSpPr txBox="1">
            <a:spLocks noChangeArrowheads="1"/>
          </p:cNvSpPr>
          <p:nvPr/>
        </p:nvSpPr>
        <p:spPr>
          <a:xfrm>
            <a:off x="569633" y="5548385"/>
            <a:ext cx="5585152" cy="871870"/>
          </a:xfrm>
          <a:prstGeom prst="rect">
            <a:avLst/>
          </a:prstGeom>
        </p:spPr>
        <p:txBody>
          <a:bodyPr/>
          <a:lstStyle>
            <a:lvl1pPr marL="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4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60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4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1920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4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80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4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38400" indent="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None/>
              <a:defRPr sz="1400" kern="1200">
                <a:solidFill>
                  <a:srgbClr val="05814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800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3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965" indent="-304800" algn="l" defTabSz="1218565" rtl="0" eaLnBrk="1" latinLnBrk="0" hangingPunct="1">
              <a:spcBef>
                <a:spcPts val="13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 b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Lembang</a:t>
            </a:r>
            <a:r>
              <a:rPr lang="en-US" altLang="en-US" sz="1600" b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, 31 Juli 2024</a:t>
            </a:r>
          </a:p>
          <a:p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Training of Trainers (</a:t>
            </a:r>
            <a:r>
              <a:rPr lang="en-US" altLang="en-US" i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ToT</a:t>
            </a:r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) “ </a:t>
            </a:r>
            <a:r>
              <a:rPr lang="en-US" altLang="en-US" i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Peningkatan</a:t>
            </a:r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altLang="en-US" i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Produksi</a:t>
            </a:r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Padi di </a:t>
            </a:r>
            <a:r>
              <a:rPr lang="en-US" altLang="en-US" i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Musim</a:t>
            </a:r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 </a:t>
            </a:r>
            <a:r>
              <a:rPr lang="en-US" altLang="en-US" i="1" dirty="0" err="1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Kemarau</a:t>
            </a:r>
            <a:r>
              <a:rPr lang="en-US" altLang="en-US" i="1" dirty="0"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”</a:t>
            </a:r>
          </a:p>
        </p:txBody>
      </p:sp>
      <p:pic>
        <p:nvPicPr>
          <p:cNvPr id="5" name="Picture 4" descr="A plant with green leaves&#10;&#10;Description automatically generated">
            <a:extLst>
              <a:ext uri="{FF2B5EF4-FFF2-40B4-BE49-F238E27FC236}">
                <a16:creationId xmlns:a16="http://schemas.microsoft.com/office/drawing/2014/main" id="{CEEC61C6-F8CE-7A07-BDB8-54EDD4179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7" b="98268" l="2752" r="89450">
                        <a14:foregroundMark x1="7339" y1="36797" x2="3211" y2="34199"/>
                        <a14:foregroundMark x1="12768" y1="25974" x2="12844" y2="25974"/>
                        <a14:foregroundMark x1="2752" y1="25974" x2="12391" y2="25974"/>
                        <a14:foregroundMark x1="21560" y1="89177" x2="25688" y2="98268"/>
                        <a14:foregroundMark x1="31193" y1="88312" x2="30734" y2="91775"/>
                        <a14:backgroundMark x1="3211" y1="46320" x2="3211" y2="46320"/>
                        <a14:backgroundMark x1="3211" y1="46753" x2="11927" y2="28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521" y="6001493"/>
            <a:ext cx="625961" cy="663289"/>
          </a:xfrm>
          <a:prstGeom prst="rect">
            <a:avLst/>
          </a:prstGeom>
        </p:spPr>
      </p:pic>
      <p:pic>
        <p:nvPicPr>
          <p:cNvPr id="6" name="Picture 5" descr="A plant with green leaves&#10;&#10;Description automatically generated">
            <a:extLst>
              <a:ext uri="{FF2B5EF4-FFF2-40B4-BE49-F238E27FC236}">
                <a16:creationId xmlns:a16="http://schemas.microsoft.com/office/drawing/2014/main" id="{7F9EC49A-28B8-CA1A-2E09-5107092733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7" b="98268" l="2752" r="89450">
                        <a14:foregroundMark x1="7339" y1="36797" x2="3211" y2="34199"/>
                        <a14:foregroundMark x1="12768" y1="25974" x2="12844" y2="25974"/>
                        <a14:foregroundMark x1="2752" y1="25974" x2="12391" y2="25974"/>
                        <a14:foregroundMark x1="21560" y1="89177" x2="25688" y2="98268"/>
                        <a14:foregroundMark x1="31193" y1="88312" x2="30734" y2="91775"/>
                        <a14:backgroundMark x1="3211" y1="46320" x2="3211" y2="46320"/>
                        <a14:backgroundMark x1="3211" y1="46753" x2="11927" y2="28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796" y="6001490"/>
            <a:ext cx="625961" cy="663289"/>
          </a:xfrm>
          <a:prstGeom prst="rect">
            <a:avLst/>
          </a:prstGeom>
        </p:spPr>
      </p:pic>
      <p:pic>
        <p:nvPicPr>
          <p:cNvPr id="8" name="Picture 7" descr="A plant with green leaves&#10;&#10;Description automatically generated">
            <a:extLst>
              <a:ext uri="{FF2B5EF4-FFF2-40B4-BE49-F238E27FC236}">
                <a16:creationId xmlns:a16="http://schemas.microsoft.com/office/drawing/2014/main" id="{1D67E441-6B4B-272A-4669-6128709344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7" b="98268" l="2752" r="89450">
                        <a14:foregroundMark x1="7339" y1="36797" x2="3211" y2="34199"/>
                        <a14:foregroundMark x1="12768" y1="25974" x2="12844" y2="25974"/>
                        <a14:foregroundMark x1="2752" y1="25974" x2="12391" y2="25974"/>
                        <a14:foregroundMark x1="21560" y1="89177" x2="25688" y2="98268"/>
                        <a14:foregroundMark x1="31193" y1="88312" x2="30734" y2="91775"/>
                        <a14:backgroundMark x1="3211" y1="46320" x2="3211" y2="46320"/>
                        <a14:backgroundMark x1="3211" y1="46753" x2="11927" y2="28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24" y="6001492"/>
            <a:ext cx="625961" cy="663289"/>
          </a:xfrm>
          <a:prstGeom prst="rect">
            <a:avLst/>
          </a:prstGeom>
        </p:spPr>
      </p:pic>
      <p:pic>
        <p:nvPicPr>
          <p:cNvPr id="14" name="Picture 13" descr="A plant with green leaves&#10;&#10;Description automatically generated">
            <a:extLst>
              <a:ext uri="{FF2B5EF4-FFF2-40B4-BE49-F238E27FC236}">
                <a16:creationId xmlns:a16="http://schemas.microsoft.com/office/drawing/2014/main" id="{57539213-21F2-D15D-5C53-CD17A24F3E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7" b="98268" l="2752" r="89450">
                        <a14:foregroundMark x1="7339" y1="36797" x2="3211" y2="34199"/>
                        <a14:foregroundMark x1="12768" y1="25974" x2="12844" y2="25974"/>
                        <a14:foregroundMark x1="2752" y1="25974" x2="12391" y2="25974"/>
                        <a14:foregroundMark x1="21560" y1="89177" x2="25688" y2="98268"/>
                        <a14:foregroundMark x1="31193" y1="88312" x2="30734" y2="91775"/>
                        <a14:backgroundMark x1="3211" y1="46320" x2="3211" y2="46320"/>
                        <a14:backgroundMark x1="3211" y1="46753" x2="11927" y2="28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5430" y="6001491"/>
            <a:ext cx="625961" cy="66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51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OUTLINE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9853-DB6E-EE50-D7FE-93C16750BDFC}"/>
              </a:ext>
            </a:extLst>
          </p:cNvPr>
          <p:cNvSpPr txBox="1"/>
          <p:nvPr/>
        </p:nvSpPr>
        <p:spPr>
          <a:xfrm>
            <a:off x="1021405" y="1500006"/>
            <a:ext cx="99708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Konsep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Tumpang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Sari pada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Lahan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Perkebunan;</a:t>
            </a:r>
          </a:p>
          <a:p>
            <a:pPr marL="273050" indent="-2730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Program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Tumpang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Sisip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Pagi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Gogo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di </a:t>
            </a: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Lahan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Perkebunan;</a:t>
            </a:r>
          </a:p>
          <a:p>
            <a:pPr marL="273050" indent="-2730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Realisasi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;</a:t>
            </a:r>
          </a:p>
          <a:p>
            <a:pPr marL="273050" indent="-2730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Strategi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607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KONSEP TUMPANG SARI PADA LAHAN PERKEBUNAN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8966" y="1089500"/>
            <a:ext cx="53568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Suatu</a:t>
            </a:r>
            <a:r>
              <a:rPr lang="en-US" sz="2400" dirty="0"/>
              <a:t> p</a:t>
            </a:r>
            <a:r>
              <a:rPr lang="id-ID" sz="2400" dirty="0"/>
              <a:t>ola </a:t>
            </a:r>
            <a:r>
              <a:rPr lang="en-US" sz="2400" dirty="0" err="1"/>
              <a:t>atau</a:t>
            </a:r>
            <a:r>
              <a:rPr lang="id-ID" sz="2400" dirty="0"/>
              <a:t> sistem usahatani diversifikasi berbasis tanaman perkebunan yang berlangsung adanya integras</a:t>
            </a:r>
            <a:r>
              <a:rPr lang="en-US" sz="2400" dirty="0" err="1"/>
              <a:t>i</a:t>
            </a:r>
            <a:r>
              <a:rPr lang="en-US" sz="2400" dirty="0"/>
              <a:t>/</a:t>
            </a:r>
            <a:r>
              <a:rPr lang="id-ID" sz="2400" dirty="0"/>
              <a:t>diversifikasi fungsional antara dua komoditas atau lebih yang diusahakan dalam pemanfaatan zat-zat makanan, sehingga antar komoditas tidak berkompetisi, melainkan saling subtitusi dalam memenuhi kebutuhan hara atau nutrisi, sehingga terbentuk rantai ekosistem pemanfaatan zat-zat makanan secara tertutup. 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DC8EF78E-1151-44B9-A6B7-09AA9B15E3D3}"/>
              </a:ext>
            </a:extLst>
          </p:cNvPr>
          <p:cNvSpPr/>
          <p:nvPr/>
        </p:nvSpPr>
        <p:spPr>
          <a:xfrm>
            <a:off x="6060332" y="1089500"/>
            <a:ext cx="5856051" cy="5321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530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3"/>
            <a:ext cx="11134494" cy="723911"/>
          </a:xfrm>
        </p:spPr>
        <p:txBody>
          <a:bodyPr/>
          <a:lstStyle/>
          <a:p>
            <a:r>
              <a:rPr lang="en-US" sz="2400" dirty="0"/>
              <a:t>KOMODITAS SUB SEKTOR PERKEBUNAN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69A033-48DC-884D-BE80-E4B53776673F}"/>
              </a:ext>
            </a:extLst>
          </p:cNvPr>
          <p:cNvSpPr/>
          <p:nvPr/>
        </p:nvSpPr>
        <p:spPr>
          <a:xfrm>
            <a:off x="8015590" y="815867"/>
            <a:ext cx="4156953" cy="5427918"/>
          </a:xfrm>
          <a:prstGeom prst="rect">
            <a:avLst/>
          </a:prstGeom>
          <a:solidFill>
            <a:srgbClr val="015E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5BE1C-0400-7540-A3C9-0AEE487090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5" t="13498"/>
          <a:stretch/>
        </p:blipFill>
        <p:spPr>
          <a:xfrm>
            <a:off x="8291763" y="2447384"/>
            <a:ext cx="3680931" cy="34661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A02C56-B9AC-874C-8CC3-D26CE4C083CD}"/>
              </a:ext>
            </a:extLst>
          </p:cNvPr>
          <p:cNvSpPr txBox="1"/>
          <p:nvPr/>
        </p:nvSpPr>
        <p:spPr>
          <a:xfrm>
            <a:off x="8470045" y="1876878"/>
            <a:ext cx="1702769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Tanaman</a:t>
            </a:r>
            <a:r>
              <a:rPr lang="en-US" sz="1200" b="1" dirty="0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Tahunan</a:t>
            </a:r>
            <a:r>
              <a:rPr lang="en-US" sz="1200" b="1" dirty="0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dan </a:t>
            </a:r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Penyegar</a:t>
            </a:r>
            <a:endParaRPr lang="en-US" sz="1200" b="1" dirty="0">
              <a:solidFill>
                <a:prstClr val="white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91138-62F0-FC41-8E36-5284E3C6F413}"/>
              </a:ext>
            </a:extLst>
          </p:cNvPr>
          <p:cNvSpPr txBox="1"/>
          <p:nvPr/>
        </p:nvSpPr>
        <p:spPr>
          <a:xfrm>
            <a:off x="10205381" y="1876878"/>
            <a:ext cx="1702769" cy="46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26"/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Tanaman</a:t>
            </a:r>
            <a:r>
              <a:rPr lang="en-US" sz="1200" b="1" dirty="0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Semusim</a:t>
            </a:r>
            <a:r>
              <a:rPr lang="en-US" sz="1200" b="1" dirty="0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 dan </a:t>
            </a:r>
            <a:r>
              <a:rPr lang="en-US" sz="1200" b="1" dirty="0" err="1">
                <a:solidFill>
                  <a:prstClr val="white"/>
                </a:solidFill>
                <a:latin typeface="Nirmala UI" panose="020B0502040204020203" pitchFamily="34" charset="0"/>
                <a:cs typeface="Nirmala UI" panose="020B0502040204020203" pitchFamily="34" charset="0"/>
              </a:rPr>
              <a:t>Rempah</a:t>
            </a:r>
            <a:endParaRPr lang="en-US" sz="1200" b="1" dirty="0">
              <a:solidFill>
                <a:prstClr val="white"/>
              </a:solidFill>
              <a:latin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ABC94-0180-2B41-B653-FA37EEE46D98}"/>
              </a:ext>
            </a:extLst>
          </p:cNvPr>
          <p:cNvSpPr txBox="1"/>
          <p:nvPr/>
        </p:nvSpPr>
        <p:spPr>
          <a:xfrm>
            <a:off x="4459716" y="2278653"/>
            <a:ext cx="3291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126"/>
            <a:r>
              <a:rPr lang="en-US" sz="2000" dirty="0" err="1">
                <a:cs typeface="Arial" panose="020B0604020202020204" pitchFamily="34" charset="0"/>
              </a:rPr>
              <a:t>Komoditas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binaan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Direktorat</a:t>
            </a:r>
            <a:r>
              <a:rPr lang="en-US" sz="2000" dirty="0">
                <a:cs typeface="Arial" panose="020B0604020202020204" pitchFamily="34" charset="0"/>
              </a:rPr>
              <a:t> </a:t>
            </a:r>
            <a:r>
              <a:rPr lang="en-US" sz="2000" dirty="0" err="1">
                <a:cs typeface="Arial" panose="020B0604020202020204" pitchFamily="34" charset="0"/>
              </a:rPr>
              <a:t>Jenderal</a:t>
            </a:r>
            <a:r>
              <a:rPr lang="en-US" sz="2000" dirty="0">
                <a:cs typeface="Arial" panose="020B0604020202020204" pitchFamily="34" charset="0"/>
              </a:rPr>
              <a:t> Perkebunan </a:t>
            </a:r>
          </a:p>
          <a:p>
            <a:pPr algn="just" defTabSz="914126"/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139 </a:t>
            </a:r>
            <a:r>
              <a:rPr lang="en-US" sz="3200" b="1" dirty="0" err="1">
                <a:solidFill>
                  <a:srgbClr val="FF0000"/>
                </a:solidFill>
                <a:cs typeface="Arial" panose="020B0604020202020204" pitchFamily="34" charset="0"/>
              </a:rPr>
              <a:t>komoditas</a:t>
            </a:r>
            <a:r>
              <a:rPr lang="en-US" sz="3200" b="1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endParaRPr lang="en-US" sz="2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9A4CE3-9070-E84B-BD1C-761A01C7EF0F}"/>
              </a:ext>
            </a:extLst>
          </p:cNvPr>
          <p:cNvSpPr/>
          <p:nvPr/>
        </p:nvSpPr>
        <p:spPr>
          <a:xfrm>
            <a:off x="8291761" y="1029883"/>
            <a:ext cx="3548293" cy="707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26"/>
            <a:r>
              <a:rPr lang="en-US" sz="1999" b="1" dirty="0">
                <a:solidFill>
                  <a:srgbClr val="FFFF00"/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16 KOMODITAS STRATEGIS</a:t>
            </a:r>
          </a:p>
          <a:p>
            <a:pPr algn="ctr" defTabSz="914126"/>
            <a:r>
              <a:rPr lang="en-US" sz="1999" b="1" dirty="0">
                <a:solidFill>
                  <a:srgbClr val="FFFF00"/>
                </a:solidFill>
                <a:latin typeface="Nirmala UI Semilight" panose="020B0402040204020203" pitchFamily="34" charset="0"/>
                <a:cs typeface="Nirmala UI Semilight" panose="020B0402040204020203" pitchFamily="34" charset="0"/>
              </a:rPr>
              <a:t>PERKEBUNAN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59583" t="17111" r="14250" b="18000"/>
          <a:stretch/>
        </p:blipFill>
        <p:spPr>
          <a:xfrm>
            <a:off x="457265" y="815868"/>
            <a:ext cx="3811999" cy="53173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306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" y="363"/>
            <a:ext cx="12192000" cy="6858000"/>
            <a:chOff x="-1" y="930164"/>
            <a:chExt cx="10144690" cy="5562165"/>
          </a:xfrm>
        </p:grpSpPr>
        <p:pic>
          <p:nvPicPr>
            <p:cNvPr id="4" name="Content Placeholder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" t="3944" r="2519" b="4889"/>
            <a:stretch/>
          </p:blipFill>
          <p:spPr>
            <a:xfrm>
              <a:off x="6802722" y="930164"/>
              <a:ext cx="3339198" cy="181550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0" t="4965" r="3562" b="7270"/>
            <a:stretch/>
          </p:blipFill>
          <p:spPr>
            <a:xfrm>
              <a:off x="6802721" y="4626792"/>
              <a:ext cx="3341968" cy="185205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4D6F6C-1970-492A-8D15-DDB891436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88" y="930165"/>
              <a:ext cx="6801564" cy="274276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672929"/>
              <a:ext cx="3114989" cy="28194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22" b="22222"/>
            <a:stretch/>
          </p:blipFill>
          <p:spPr>
            <a:xfrm>
              <a:off x="2925240" y="3672928"/>
              <a:ext cx="3911203" cy="2819401"/>
            </a:xfrm>
            <a:prstGeom prst="rect">
              <a:avLst/>
            </a:prstGeom>
          </p:spPr>
        </p:pic>
        <p:pic>
          <p:nvPicPr>
            <p:cNvPr id="5" name="Content Placeholder 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" t="4675" r="3164" b="3358"/>
            <a:stretch/>
          </p:blipFill>
          <p:spPr>
            <a:xfrm>
              <a:off x="6802722" y="2739639"/>
              <a:ext cx="3339198" cy="191443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3284907" y="2855628"/>
            <a:ext cx="3425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sawit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jagung</a:t>
            </a:r>
            <a:endParaRPr lang="en-GB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4423" y="603896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sawit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porang</a:t>
            </a:r>
            <a:endParaRPr lang="en-GB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43629" y="6162597"/>
            <a:ext cx="4166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sawit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semangka</a:t>
            </a:r>
            <a:endParaRPr lang="en-GB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74425" y="1474295"/>
            <a:ext cx="3425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kelapa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jagung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menggunakan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jarak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tanam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konvensional</a:t>
            </a:r>
            <a:endParaRPr lang="en-GB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20989" y="6058339"/>
            <a:ext cx="3425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kelapa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kacang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tanah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menggunakan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jarak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tanam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konvensional</a:t>
            </a:r>
            <a:endParaRPr lang="en-GB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74425" y="3723215"/>
            <a:ext cx="3425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Tumpang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sari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kelapa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padi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dengan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jarak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tanam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6 m x 16 m (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sistem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rial Narrow" panose="020B0606020202030204" pitchFamily="34" charset="0"/>
              </a:rPr>
              <a:t>pagar</a:t>
            </a:r>
            <a:r>
              <a:rPr lang="en-GB" sz="1600" dirty="0">
                <a:solidFill>
                  <a:schemeClr val="bg1"/>
                </a:solidFill>
                <a:latin typeface="Arial Narrow" panose="020B0606020202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773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02F9F-30F8-CEC1-5DB1-FF9675266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Padi </a:t>
            </a:r>
            <a:r>
              <a:rPr lang="en-ID" dirty="0" err="1"/>
              <a:t>gogo</a:t>
            </a:r>
            <a:r>
              <a:rPr lang="en-ID" dirty="0"/>
              <a:t> yang </a:t>
            </a:r>
            <a:r>
              <a:rPr lang="en-ID" dirty="0" err="1"/>
              <a:t>ditanam</a:t>
            </a:r>
            <a:r>
              <a:rPr lang="en-ID" dirty="0"/>
              <a:t> di sela </a:t>
            </a:r>
            <a:r>
              <a:rPr lang="en-ID" dirty="0" err="1"/>
              <a:t>sawit</a:t>
            </a:r>
            <a:r>
              <a:rPr lang="en-ID" dirty="0"/>
              <a:t>, </a:t>
            </a:r>
            <a:r>
              <a:rPr lang="en-ID" dirty="0" err="1"/>
              <a:t>tgl</a:t>
            </a:r>
            <a:r>
              <a:rPr lang="en-ID" dirty="0"/>
              <a:t> 6 </a:t>
            </a:r>
            <a:r>
              <a:rPr lang="en-ID" dirty="0" err="1"/>
              <a:t>Maret</a:t>
            </a:r>
            <a:r>
              <a:rPr lang="en-ID" dirty="0"/>
              <a:t> 2024, </a:t>
            </a:r>
            <a:r>
              <a:rPr lang="en-ID" dirty="0" err="1"/>
              <a:t>hamparan</a:t>
            </a:r>
            <a:r>
              <a:rPr lang="en-ID" dirty="0"/>
              <a:t> </a:t>
            </a:r>
            <a:r>
              <a:rPr lang="en-ID" dirty="0" err="1"/>
              <a:t>seluas</a:t>
            </a:r>
            <a:r>
              <a:rPr lang="en-ID" dirty="0"/>
              <a:t> 5 ha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C43110-5B93-DF9F-B170-F40F9EC395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7F8EC-48B9-3BE4-9E89-A798B898D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90" y="951940"/>
            <a:ext cx="7174619" cy="538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56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9C4582-C108-A4E6-75F5-29EAAA382E68}"/>
              </a:ext>
            </a:extLst>
          </p:cNvPr>
          <p:cNvGrpSpPr/>
          <p:nvPr/>
        </p:nvGrpSpPr>
        <p:grpSpPr>
          <a:xfrm>
            <a:off x="3716427" y="981723"/>
            <a:ext cx="8103139" cy="769421"/>
            <a:chOff x="4784064" y="934679"/>
            <a:chExt cx="1532527" cy="690838"/>
          </a:xfrm>
        </p:grpSpPr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69F3727B-284D-3C09-6584-689FF404C407}"/>
                </a:ext>
              </a:extLst>
            </p:cNvPr>
            <p:cNvSpPr txBox="1">
              <a:spLocks/>
            </p:cNvSpPr>
            <p:nvPr/>
          </p:nvSpPr>
          <p:spPr>
            <a:xfrm>
              <a:off x="4784064" y="1043811"/>
              <a:ext cx="1522799" cy="531793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009186"/>
                  </a:solidFill>
                  <a:latin typeface="Impact" panose="020B0806030902050204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tx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PAT PADI GOGO</a:t>
              </a:r>
              <a:endParaRPr lang="en-US" sz="2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Pertambahan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Areal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Tanam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Padi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Gogo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Di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Lahan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Perkebunan</a:t>
              </a:r>
              <a:endParaRPr lang="en-US" sz="3200" b="1" dirty="0">
                <a:solidFill>
                  <a:schemeClr val="accent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2FFC845-EBE5-8359-E3CC-E40F2B7B15B4}"/>
                </a:ext>
              </a:extLst>
            </p:cNvPr>
            <p:cNvSpPr/>
            <p:nvPr/>
          </p:nvSpPr>
          <p:spPr>
            <a:xfrm>
              <a:off x="4793793" y="934679"/>
              <a:ext cx="1522798" cy="690838"/>
            </a:xfrm>
            <a:custGeom>
              <a:avLst/>
              <a:gdLst>
                <a:gd name="connsiteX0" fmla="*/ 1277794 w 1294474"/>
                <a:gd name="connsiteY0" fmla="*/ 152808 h 899685"/>
                <a:gd name="connsiteX1" fmla="*/ 1283711 w 1294474"/>
                <a:gd name="connsiteY1" fmla="*/ 161584 h 899685"/>
                <a:gd name="connsiteX2" fmla="*/ 1294474 w 1294474"/>
                <a:gd name="connsiteY2" fmla="*/ 214895 h 899685"/>
                <a:gd name="connsiteX3" fmla="*/ 1294474 w 1294474"/>
                <a:gd name="connsiteY3" fmla="*/ 762724 h 899685"/>
                <a:gd name="connsiteX4" fmla="*/ 1157513 w 1294474"/>
                <a:gd name="connsiteY4" fmla="*/ 899685 h 899685"/>
                <a:gd name="connsiteX5" fmla="*/ 153641 w 1294474"/>
                <a:gd name="connsiteY5" fmla="*/ 899685 h 899685"/>
                <a:gd name="connsiteX6" fmla="*/ 16680 w 1294474"/>
                <a:gd name="connsiteY6" fmla="*/ 762724 h 899685"/>
                <a:gd name="connsiteX7" fmla="*/ 16680 w 1294474"/>
                <a:gd name="connsiteY7" fmla="*/ 746877 h 899685"/>
                <a:gd name="connsiteX8" fmla="*/ 40115 w 1294474"/>
                <a:gd name="connsiteY8" fmla="*/ 781636 h 899685"/>
                <a:gd name="connsiteX9" fmla="*/ 136961 w 1294474"/>
                <a:gd name="connsiteY9" fmla="*/ 821751 h 899685"/>
                <a:gd name="connsiteX10" fmla="*/ 1140833 w 1294474"/>
                <a:gd name="connsiteY10" fmla="*/ 821751 h 899685"/>
                <a:gd name="connsiteX11" fmla="*/ 1277794 w 1294474"/>
                <a:gd name="connsiteY11" fmla="*/ 684790 h 899685"/>
                <a:gd name="connsiteX12" fmla="*/ 136961 w 1294474"/>
                <a:gd name="connsiteY12" fmla="*/ 0 h 899685"/>
                <a:gd name="connsiteX13" fmla="*/ 1140833 w 1294474"/>
                <a:gd name="connsiteY13" fmla="*/ 0 h 899685"/>
                <a:gd name="connsiteX14" fmla="*/ 1277794 w 1294474"/>
                <a:gd name="connsiteY14" fmla="*/ 136961 h 899685"/>
                <a:gd name="connsiteX15" fmla="*/ 1277794 w 1294474"/>
                <a:gd name="connsiteY15" fmla="*/ 152808 h 899685"/>
                <a:gd name="connsiteX16" fmla="*/ 1254359 w 1294474"/>
                <a:gd name="connsiteY16" fmla="*/ 118049 h 899685"/>
                <a:gd name="connsiteX17" fmla="*/ 1157513 w 1294474"/>
                <a:gd name="connsiteY17" fmla="*/ 77934 h 899685"/>
                <a:gd name="connsiteX18" fmla="*/ 153641 w 1294474"/>
                <a:gd name="connsiteY18" fmla="*/ 77934 h 899685"/>
                <a:gd name="connsiteX19" fmla="*/ 16680 w 1294474"/>
                <a:gd name="connsiteY19" fmla="*/ 214895 h 899685"/>
                <a:gd name="connsiteX20" fmla="*/ 16680 w 1294474"/>
                <a:gd name="connsiteY20" fmla="*/ 746877 h 899685"/>
                <a:gd name="connsiteX21" fmla="*/ 10763 w 1294474"/>
                <a:gd name="connsiteY21" fmla="*/ 738101 h 899685"/>
                <a:gd name="connsiteX22" fmla="*/ 0 w 1294474"/>
                <a:gd name="connsiteY22" fmla="*/ 684790 h 899685"/>
                <a:gd name="connsiteX23" fmla="*/ 0 w 1294474"/>
                <a:gd name="connsiteY23" fmla="*/ 136961 h 899685"/>
                <a:gd name="connsiteX24" fmla="*/ 136961 w 1294474"/>
                <a:gd name="connsiteY24" fmla="*/ 0 h 89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94474" h="899685">
                  <a:moveTo>
                    <a:pt x="1277794" y="152808"/>
                  </a:moveTo>
                  <a:lnTo>
                    <a:pt x="1283711" y="161584"/>
                  </a:lnTo>
                  <a:cubicBezTo>
                    <a:pt x="1290642" y="177970"/>
                    <a:pt x="1294474" y="195985"/>
                    <a:pt x="1294474" y="214895"/>
                  </a:cubicBezTo>
                  <a:lnTo>
                    <a:pt x="1294474" y="762724"/>
                  </a:lnTo>
                  <a:cubicBezTo>
                    <a:pt x="1294474" y="838365"/>
                    <a:pt x="1233154" y="899685"/>
                    <a:pt x="1157513" y="899685"/>
                  </a:cubicBezTo>
                  <a:lnTo>
                    <a:pt x="153641" y="899685"/>
                  </a:lnTo>
                  <a:cubicBezTo>
                    <a:pt x="78000" y="899685"/>
                    <a:pt x="16680" y="838365"/>
                    <a:pt x="16680" y="762724"/>
                  </a:cubicBezTo>
                  <a:lnTo>
                    <a:pt x="16680" y="746877"/>
                  </a:lnTo>
                  <a:lnTo>
                    <a:pt x="40115" y="781636"/>
                  </a:lnTo>
                  <a:cubicBezTo>
                    <a:pt x="64900" y="806421"/>
                    <a:pt x="99141" y="821751"/>
                    <a:pt x="136961" y="821751"/>
                  </a:cubicBezTo>
                  <a:lnTo>
                    <a:pt x="1140833" y="821751"/>
                  </a:lnTo>
                  <a:cubicBezTo>
                    <a:pt x="1216474" y="821751"/>
                    <a:pt x="1277794" y="760431"/>
                    <a:pt x="1277794" y="684790"/>
                  </a:cubicBezTo>
                  <a:close/>
                  <a:moveTo>
                    <a:pt x="136961" y="0"/>
                  </a:moveTo>
                  <a:lnTo>
                    <a:pt x="1140833" y="0"/>
                  </a:lnTo>
                  <a:cubicBezTo>
                    <a:pt x="1216474" y="0"/>
                    <a:pt x="1277794" y="61320"/>
                    <a:pt x="1277794" y="136961"/>
                  </a:cubicBezTo>
                  <a:lnTo>
                    <a:pt x="1277794" y="152808"/>
                  </a:lnTo>
                  <a:lnTo>
                    <a:pt x="1254359" y="118049"/>
                  </a:lnTo>
                  <a:cubicBezTo>
                    <a:pt x="1229574" y="93264"/>
                    <a:pt x="1195334" y="77934"/>
                    <a:pt x="1157513" y="77934"/>
                  </a:cubicBezTo>
                  <a:lnTo>
                    <a:pt x="153641" y="77934"/>
                  </a:lnTo>
                  <a:cubicBezTo>
                    <a:pt x="78000" y="77934"/>
                    <a:pt x="16680" y="139254"/>
                    <a:pt x="16680" y="214895"/>
                  </a:cubicBezTo>
                  <a:lnTo>
                    <a:pt x="16680" y="746877"/>
                  </a:lnTo>
                  <a:lnTo>
                    <a:pt x="10763" y="738101"/>
                  </a:lnTo>
                  <a:cubicBezTo>
                    <a:pt x="3833" y="721716"/>
                    <a:pt x="0" y="703700"/>
                    <a:pt x="0" y="684790"/>
                  </a:cubicBezTo>
                  <a:lnTo>
                    <a:pt x="0" y="136961"/>
                  </a:lnTo>
                  <a:cubicBezTo>
                    <a:pt x="0" y="61320"/>
                    <a:pt x="61320" y="0"/>
                    <a:pt x="136961" y="0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50196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4993E91E-1325-464C-8AC5-FD387F9CF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82611"/>
              </p:ext>
            </p:extLst>
          </p:nvPr>
        </p:nvGraphicFramePr>
        <p:xfrm>
          <a:off x="3839897" y="1872690"/>
          <a:ext cx="3959715" cy="4701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975">
                  <a:extLst>
                    <a:ext uri="{9D8B030D-6E8A-4147-A177-3AD203B41FA5}">
                      <a16:colId xmlns:a16="http://schemas.microsoft.com/office/drawing/2014/main" val="2042624932"/>
                    </a:ext>
                  </a:extLst>
                </a:gridCol>
                <a:gridCol w="843840">
                  <a:extLst>
                    <a:ext uri="{9D8B030D-6E8A-4147-A177-3AD203B41FA5}">
                      <a16:colId xmlns:a16="http://schemas.microsoft.com/office/drawing/2014/main" val="474030968"/>
                    </a:ext>
                  </a:extLst>
                </a:gridCol>
                <a:gridCol w="2098901">
                  <a:extLst>
                    <a:ext uri="{9D8B030D-6E8A-4147-A177-3AD203B41FA5}">
                      <a16:colId xmlns:a16="http://schemas.microsoft.com/office/drawing/2014/main" val="1630131865"/>
                    </a:ext>
                  </a:extLst>
                </a:gridCol>
                <a:gridCol w="656999">
                  <a:extLst>
                    <a:ext uri="{9D8B030D-6E8A-4147-A177-3AD203B41FA5}">
                      <a16:colId xmlns:a16="http://schemas.microsoft.com/office/drawing/2014/main" val="3067470491"/>
                    </a:ext>
                  </a:extLst>
                </a:gridCol>
              </a:tblGrid>
              <a:tr h="182778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No.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Provinsi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Penanggung</a:t>
                      </a:r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Jawab 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Jumlah</a:t>
                      </a:r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(Ha)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376019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Aceh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marL="0" indent="0" algn="l" fontAlgn="b">
                        <a:buFont typeface="+mj-lt"/>
                        <a:buNone/>
                      </a:pPr>
                      <a:r>
                        <a:rPr lang="en-ID" sz="13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Sesba</a:t>
                      </a:r>
                      <a:r>
                        <a:rPr lang="en-ID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PPSDMP dan Dir </a:t>
                      </a:r>
                      <a:r>
                        <a:rPr lang="en-ID" sz="13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Pembiayaan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25.498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74573383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Sumut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Dirjen</a:t>
                      </a:r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PSP, Dir. PPL, </a:t>
                      </a:r>
                      <a:r>
                        <a:rPr lang="en-ID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dan</a:t>
                      </a:r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BPSIP </a:t>
                      </a:r>
                      <a:r>
                        <a:rPr lang="en-ID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Sumut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17.148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15594304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Sumbar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PSIH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5.076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2421714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4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Riau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</a:t>
                      </a:r>
                      <a:r>
                        <a:rPr lang="sv-SE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Buflo dan Ka BPSIP Riau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17.112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11339803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5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Jambi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</a:t>
                      </a:r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i="0" u="none" strike="noStrike" baseline="0" dirty="0" err="1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Perlinhorti</a:t>
                      </a:r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dan Ka BPSIP Jambi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10.872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40227805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6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Sumsel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Sesditjen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PSP dan Dir </a:t>
                      </a:r>
                      <a:r>
                        <a:rPr lang="en-ID" sz="1300" u="none" strike="noStrike" baseline="0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Pupuk</a:t>
                      </a:r>
                      <a:r>
                        <a:rPr lang="en-ID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&amp; </a:t>
                      </a:r>
                      <a:r>
                        <a:rPr lang="en-ID" sz="1300" u="none" strike="noStrike" baseline="0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Pestisida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27.440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29572537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7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Bengkulu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Benih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Horti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7.435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444245656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8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Lampung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PPH Bun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4.350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499455859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9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Babel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PPH Horti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1.494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73821157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10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Jabar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Irjen, Ka. PPL,</a:t>
                      </a:r>
                      <a:r>
                        <a:rPr lang="nn-NO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Ka BPSIP Jabar</a:t>
                      </a:r>
                      <a:endParaRPr lang="nn-N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3.672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02957673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11</a:t>
                      </a:r>
                      <a:endParaRPr lang="en-ID" sz="13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Jateng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Sekjen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,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PSEKP, Dir.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Irigasi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11.716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28024352"/>
                  </a:ext>
                </a:extLst>
              </a:tr>
              <a:tr h="9084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12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Jogja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BBPOPT DIY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87533287"/>
                  </a:ext>
                </a:extLst>
              </a:tr>
              <a:tr h="9084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13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Jatim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PSIPKH, </a:t>
                      </a:r>
                      <a:r>
                        <a:rPr lang="sv-SE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BBPPTP Surabaya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5.439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4422018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14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Banten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Sesditjen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Perkebunan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3.496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15348172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15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Bali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Sayuran</a:t>
                      </a:r>
                      <a:r>
                        <a:rPr lang="en-ID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dan </a:t>
                      </a:r>
                      <a:r>
                        <a:rPr lang="en-ID" sz="1300" u="none" strike="noStrike" baseline="0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Obat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1.333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12458352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16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NTB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BBPSISDLP</a:t>
                      </a:r>
                      <a:endParaRPr lang="sv-SE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2.463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4445113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4993E91E-1325-464C-8AC5-FD387F9CF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579276"/>
              </p:ext>
            </p:extLst>
          </p:nvPr>
        </p:nvGraphicFramePr>
        <p:xfrm>
          <a:off x="7918026" y="1872690"/>
          <a:ext cx="4080869" cy="45557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512">
                  <a:extLst>
                    <a:ext uri="{9D8B030D-6E8A-4147-A177-3AD203B41FA5}">
                      <a16:colId xmlns:a16="http://schemas.microsoft.com/office/drawing/2014/main" val="1072525494"/>
                    </a:ext>
                  </a:extLst>
                </a:gridCol>
                <a:gridCol w="914574">
                  <a:extLst>
                    <a:ext uri="{9D8B030D-6E8A-4147-A177-3AD203B41FA5}">
                      <a16:colId xmlns:a16="http://schemas.microsoft.com/office/drawing/2014/main" val="2420282077"/>
                    </a:ext>
                  </a:extLst>
                </a:gridCol>
                <a:gridCol w="2124652">
                  <a:extLst>
                    <a:ext uri="{9D8B030D-6E8A-4147-A177-3AD203B41FA5}">
                      <a16:colId xmlns:a16="http://schemas.microsoft.com/office/drawing/2014/main" val="2788115901"/>
                    </a:ext>
                  </a:extLst>
                </a:gridCol>
                <a:gridCol w="614131">
                  <a:extLst>
                    <a:ext uri="{9D8B030D-6E8A-4147-A177-3AD203B41FA5}">
                      <a16:colId xmlns:a16="http://schemas.microsoft.com/office/drawing/2014/main" val="962150260"/>
                    </a:ext>
                  </a:extLst>
                </a:gridCol>
              </a:tblGrid>
              <a:tr h="182778"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No.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Provinsi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Penanggung</a:t>
                      </a:r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Jawab 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Jumlah</a:t>
                      </a:r>
                      <a:r>
                        <a:rPr lang="en-ID" sz="1300" b="1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(Ha)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376019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17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NTT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PSITP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11.562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21082390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18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Kalbar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BSIP,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BBPSIP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Kalbar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16.553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37491237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19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Kalteng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Dirjenbun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,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BBPPTP Ambon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10.005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15594304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20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Kaltara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n-NO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Puslattan</a:t>
                      </a:r>
                      <a:endParaRPr lang="nn-NO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658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474959476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21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Kalsel</a:t>
                      </a:r>
                      <a:endParaRPr lang="en-ID" sz="13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BPPSDMP </a:t>
                      </a:r>
                      <a:r>
                        <a:rPr lang="en-ID" sz="1300" b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dan</a:t>
                      </a:r>
                      <a:r>
                        <a:rPr lang="en-ID" sz="13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Kapusluh</a:t>
                      </a:r>
                      <a:endParaRPr lang="en-ID" sz="13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5.567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2421714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22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Kaltim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Dir.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Serealia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7.787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11339803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23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Sulut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PSI Perkebunan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11.732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29572537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24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Sulteng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BBPSI Vet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17.177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42940815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25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Sulsel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Sesditjen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Horti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2.946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75068418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26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Sultra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</a:t>
                      </a:r>
                      <a:r>
                        <a:rPr lang="en-ID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PPH TP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1.985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9432947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27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Gorontalo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Pusat Pendidikan </a:t>
                      </a:r>
                      <a:r>
                        <a:rPr lang="en-ID" sz="13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Pertanian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3.703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55330492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28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Maluku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BBPSIMP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16.818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15484610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29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Malut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BBPSI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Padi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18.945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26344045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30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Sulbar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BBSIP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Pascapanen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5.840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2198826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31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Papua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Ka BPSIP Papua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3.121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12458352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32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Papua Barat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u="none" strike="noStrike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</a:t>
                      </a:r>
                      <a:r>
                        <a:rPr lang="en-ID" sz="1300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Polbangtan</a:t>
                      </a:r>
                      <a:r>
                        <a:rPr lang="en-ID" sz="1300" u="none" strike="noStrike" baseline="0" dirty="0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u="none" strike="noStrike" baseline="0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Manokwari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2.967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44451137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33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Papua Selatan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Sesditjen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TP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1.050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837713299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34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Papua Tengah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Ses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BSIP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417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77885391"/>
                  </a:ext>
                </a:extLst>
              </a:tr>
              <a:tr h="18277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35</a:t>
                      </a: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Papua B</a:t>
                      </a:r>
                      <a:r>
                        <a:rPr lang="en-ID" sz="13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Daya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Dir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Polbangtan</a:t>
                      </a:r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ID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Manokwari</a:t>
                      </a:r>
                      <a:endParaRPr lang="en-ID" sz="13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4.019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05862195"/>
                  </a:ext>
                </a:extLst>
              </a:tr>
              <a:tr h="18277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300" b="1" u="none" strike="noStrike" dirty="0" err="1"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Jumlah</a:t>
                      </a:r>
                      <a:endParaRPr lang="en-ID" sz="13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cs typeface="Poppins" panose="00000500000000000000" pitchFamily="2" charset="0"/>
                      </a:endParaRPr>
                    </a:p>
                  </a:txBody>
                  <a:tcPr marL="6593" marR="6593" marT="6593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cs typeface="Poppins" panose="00000500000000000000" pitchFamily="2" charset="0"/>
                        </a:rPr>
                        <a:t>287.406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12212"/>
                  </a:ext>
                </a:extLst>
              </a:tr>
            </a:tbl>
          </a:graphicData>
        </a:graphic>
      </p:graphicFrame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64659" y="0"/>
            <a:ext cx="10515600" cy="723911"/>
          </a:xfrm>
        </p:spPr>
        <p:txBody>
          <a:bodyPr/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  <a:sym typeface="Bellota Text"/>
              </a:rPr>
              <a:t>KEPMENTAN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  <a:sym typeface="Bellota Text"/>
              </a:rPr>
              <a:t> </a:t>
            </a:r>
            <a:br>
              <a:rPr lang="en-US" sz="1600" dirty="0">
                <a:solidFill>
                  <a:schemeClr val="accent6">
                    <a:lumMod val="75000"/>
                  </a:schemeClr>
                </a:solidFill>
                <a:latin typeface="Poppins" panose="020B0604020202020204" charset="0"/>
                <a:cs typeface="Poppins" panose="020B0604020202020204" charset="0"/>
                <a:sym typeface="Bellota Text"/>
              </a:rPr>
            </a:br>
            <a:r>
              <a:rPr lang="en-ID" sz="1600" dirty="0" err="1">
                <a:solidFill>
                  <a:srgbClr val="000000"/>
                </a:solidFill>
              </a:rPr>
              <a:t>Nomor</a:t>
            </a:r>
            <a:r>
              <a:rPr lang="en-ID" sz="1600" dirty="0">
                <a:solidFill>
                  <a:srgbClr val="000000"/>
                </a:solidFill>
              </a:rPr>
              <a:t> 297/KPTS/OT.050/M/07/2024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E85766-1F1D-237A-94CB-1563854A9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55" t="18596" r="36027" b="5812"/>
          <a:stretch/>
        </p:blipFill>
        <p:spPr>
          <a:xfrm>
            <a:off x="183024" y="981723"/>
            <a:ext cx="3525637" cy="518158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7271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CF2C75B-0F44-DCBC-18AF-978B6C86AAA2}"/>
              </a:ext>
            </a:extLst>
          </p:cNvPr>
          <p:cNvSpPr txBox="1">
            <a:spLocks/>
          </p:cNvSpPr>
          <p:nvPr/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en-US"/>
            </a:defPPr>
            <a:lvl1pPr marL="0" marR="0" lv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79853-DB6E-EE50-D7FE-93C16750BDFC}"/>
              </a:ext>
            </a:extLst>
          </p:cNvPr>
          <p:cNvSpPr txBox="1"/>
          <p:nvPr/>
        </p:nvSpPr>
        <p:spPr>
          <a:xfrm>
            <a:off x="4426085" y="843677"/>
            <a:ext cx="7509752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Ketentuan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Penetapan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Penyaluran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Bantuan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Benih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Padi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gogo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alur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: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Dilakukan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Sosialisasi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hingga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Poktan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;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lengkap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titik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koordinat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polygon)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Kelompok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tani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kepada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/Kota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melalui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PPL/BPP/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Kostratani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/Kota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melakukan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verifikasi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menetapkan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yang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dituangkan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bentuk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SK.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/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kota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menyampaikan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Prov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dilengkapi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softcopy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data CPCL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format </a:t>
            </a:r>
            <a:r>
              <a:rPr lang="en-US" altLang="ko-KR" sz="1700" b="1" i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Excel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/Kota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membuat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surat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Petugas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Pemeriksa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Penerima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Barang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(P3B)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kepada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Pejabat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Pembuat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Komitmen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(PPK);</a:t>
            </a:r>
          </a:p>
          <a:p>
            <a:pPr marL="360363" indent="-360363" algn="just">
              <a:buFont typeface="+mj-lt"/>
              <a:buAutoNum type="arabicPeriod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Prov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melakukan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Verifikasi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kelengkapan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kebenaran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Dokumen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CPCL.</a:t>
            </a:r>
          </a:p>
          <a:p>
            <a:pPr marL="360363" indent="-360363">
              <a:buFont typeface="+mj-lt"/>
              <a:buAutoNum type="arabicPeriod" startAt="7"/>
            </a:pP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Berdasarkan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hasil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verifikasi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Prov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menyampaikan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Surat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Persetujuan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dilengkapi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SK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dari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Dinas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Kabupaten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)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Ditjen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TP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cq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Direktorat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Perbenihan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TP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serta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tembusan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Ditjen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Perkebunan.</a:t>
            </a:r>
          </a:p>
          <a:p>
            <a:pPr marL="360363" indent="-360363">
              <a:buFont typeface="+mj-lt"/>
              <a:buAutoNum type="arabicPeriod" startAt="7"/>
            </a:pP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PPK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Kegiatan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Bantuan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Benih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Padi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Jagung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TA 2024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melakukan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verifikasi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kelengkapan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dokumen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CPCL,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seleksi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menetapkan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dalam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bentuk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SK yang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selanjutnya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disahkan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oleh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KPA;</a:t>
            </a:r>
          </a:p>
          <a:p>
            <a:pPr marL="360363" indent="-360363">
              <a:buFont typeface="+mj-lt"/>
              <a:buAutoNum type="arabicPeriod" startAt="7"/>
            </a:pP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PPK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Kegiatan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Bantuan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Benih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Padi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Jagung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TA 2024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melakukan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verifikasi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kelengkapan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dokumen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Petugas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selanjutnya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menetapkan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Petugas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Pemeriksa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Penerima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Barang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(P3B)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Pelaksanaan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Kegiatan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Bantuan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7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Benih</a:t>
            </a:r>
            <a:r>
              <a:rPr lang="en-US" altLang="ko-KR" sz="17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;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/>
          <a:lstStyle/>
          <a:p>
            <a:r>
              <a:rPr lang="en-US" dirty="0"/>
              <a:t>KETENTUAN PENETAPAN CPCL DAN PENYALURAN BANTUAN BENIH PADI GOGO</a:t>
            </a:r>
            <a:br>
              <a:rPr lang="en-US" dirty="0"/>
            </a:br>
            <a:r>
              <a:rPr lang="en-US" sz="1600" b="0" dirty="0"/>
              <a:t>SESUAI KEPDIRJEN TP NOMOR 169/HK.130/C/12/2023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79" y="919284"/>
            <a:ext cx="3929742" cy="5531812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4028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CF2C75B-0F44-DCBC-18AF-978B6C86AAA2}"/>
              </a:ext>
            </a:extLst>
          </p:cNvPr>
          <p:cNvSpPr txBox="1">
            <a:spLocks/>
          </p:cNvSpPr>
          <p:nvPr/>
        </p:nvSpPr>
        <p:spPr>
          <a:xfrm>
            <a:off x="11641046" y="6470374"/>
            <a:ext cx="444937" cy="3067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>
              <a:defRPr lang="en-US"/>
            </a:defPPr>
            <a:lvl1pPr marL="0" marR="0" lv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Poppins" panose="00000500000000000000" pitchFamily="2" charset="0"/>
                <a:ea typeface="Poppins" panose="00000500000000000000" pitchFamily="2" charset="0"/>
                <a:cs typeface="Poppins" panose="00000500000000000000" pitchFamily="2" charset="0"/>
                <a:sym typeface="Montserrat" panose="00000500000000000000"/>
              </a:defRPr>
            </a:lvl1pPr>
            <a:lvl2pPr marL="0" marR="0" lvl="1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2pPr>
            <a:lvl3pPr marL="0" marR="0" lvl="2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3pPr>
            <a:lvl4pPr marL="0" marR="0" lvl="3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4pPr>
            <a:lvl5pPr marL="0" marR="0" lvl="4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5pPr>
            <a:lvl6pPr marL="0" marR="0" lvl="5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6pPr>
            <a:lvl7pPr marL="0" marR="0" lvl="6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7pPr>
            <a:lvl8pPr marL="0" marR="0" lvl="7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8pPr>
            <a:lvl9pPr marL="0" marR="0" lvl="8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400" b="0" i="0" u="none" strike="noStrike" kern="1200" cap="none">
                <a:solidFill>
                  <a:srgbClr val="888888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defRPr>
            </a:lvl9pPr>
          </a:lstStyle>
          <a:p>
            <a:fld id="{00000000-1234-1234-1234-12341234123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979853-DB6E-EE50-D7FE-93C16750BDFC}"/>
              </a:ext>
            </a:extLst>
          </p:cNvPr>
          <p:cNvSpPr txBox="1"/>
          <p:nvPr/>
        </p:nvSpPr>
        <p:spPr>
          <a:xfrm>
            <a:off x="4727643" y="906612"/>
            <a:ext cx="715955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 algn="just">
              <a:buFont typeface="Arial" panose="020B0604020202020204" pitchFamily="34" charset="0"/>
              <a:buChar char="•"/>
            </a:pP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Tujuan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Pemetaan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ketersediaan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benih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sesuai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kebutuhan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jadwal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tanam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pada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bulan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April -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Juni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TA 2024;</a:t>
            </a:r>
          </a:p>
          <a:p>
            <a:pPr algn="just"/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73050" indent="-273050" algn="just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PJ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Provinsi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melakukan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percepatan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alur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:</a:t>
            </a:r>
          </a:p>
          <a:p>
            <a:pPr marL="622300" indent="-360363" algn="just">
              <a:buFont typeface="+mj-lt"/>
              <a:buAutoNum type="arabicPeriod"/>
            </a:pPr>
            <a:r>
              <a:rPr lang="en-US" altLang="ko-KR" sz="2000" b="1" dirty="0" err="1">
                <a:cs typeface="Arial" pitchFamily="34" charset="0"/>
              </a:rPr>
              <a:t>Usulan</a:t>
            </a:r>
            <a:r>
              <a:rPr lang="en-US" altLang="ko-KR" sz="2000" b="1" dirty="0">
                <a:cs typeface="Arial" pitchFamily="34" charset="0"/>
              </a:rPr>
              <a:t> proposal </a:t>
            </a:r>
            <a:r>
              <a:rPr lang="en-US" altLang="ko-KR" sz="2000" b="1" dirty="0" err="1">
                <a:cs typeface="Arial" pitchFamily="34" charset="0"/>
              </a:rPr>
              <a:t>Poktan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diverifikasi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dahulu</a:t>
            </a:r>
            <a:r>
              <a:rPr lang="en-US" altLang="ko-KR" sz="2000" b="1" dirty="0">
                <a:cs typeface="Arial" pitchFamily="34" charset="0"/>
              </a:rPr>
              <a:t> oleh PPL/BPP/</a:t>
            </a:r>
            <a:r>
              <a:rPr lang="en-US" altLang="ko-KR" sz="2000" b="1" dirty="0" err="1">
                <a:cs typeface="Arial" pitchFamily="34" charset="0"/>
              </a:rPr>
              <a:t>Kostratani</a:t>
            </a:r>
            <a:r>
              <a:rPr lang="en-US" altLang="ko-KR" sz="2000" b="1" dirty="0">
                <a:cs typeface="Arial" pitchFamily="34" charset="0"/>
              </a:rPr>
              <a:t>.</a:t>
            </a:r>
          </a:p>
          <a:p>
            <a:pPr marL="622300" indent="-360363" algn="just">
              <a:buFont typeface="+mj-lt"/>
              <a:buAutoNum type="arabicPeriod"/>
            </a:pPr>
            <a:r>
              <a:rPr lang="en-US" altLang="ko-KR" sz="2000" b="1" dirty="0" err="1">
                <a:cs typeface="Arial" pitchFamily="34" charset="0"/>
              </a:rPr>
              <a:t>Usulan</a:t>
            </a:r>
            <a:r>
              <a:rPr lang="en-US" altLang="ko-KR" sz="2000" b="1" dirty="0">
                <a:cs typeface="Arial" pitchFamily="34" charset="0"/>
              </a:rPr>
              <a:t> yang </a:t>
            </a:r>
            <a:r>
              <a:rPr lang="en-US" altLang="ko-KR" sz="2000" b="1" dirty="0" err="1">
                <a:cs typeface="Arial" pitchFamily="34" charset="0"/>
              </a:rPr>
              <a:t>telah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diverifikasi</a:t>
            </a:r>
            <a:r>
              <a:rPr lang="en-US" altLang="ko-KR" sz="2000" b="1" dirty="0">
                <a:cs typeface="Arial" pitchFamily="34" charset="0"/>
              </a:rPr>
              <a:t>, </a:t>
            </a:r>
            <a:r>
              <a:rPr lang="en-US" altLang="ko-KR" sz="2000" b="1" dirty="0" err="1">
                <a:cs typeface="Arial" pitchFamily="34" charset="0"/>
              </a:rPr>
              <a:t>disampaikan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ke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Kadis Perkebunan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Kab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/Kota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atau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Bidang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Perkebunan.</a:t>
            </a:r>
          </a:p>
          <a:p>
            <a:pPr marL="622300" indent="-360363" algn="just">
              <a:buFont typeface="+mj-lt"/>
              <a:buAutoNum type="arabicPeriod"/>
            </a:pP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Kadis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Perkebunan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Kab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/Kota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atau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rgbClr val="FF0000"/>
                </a:solidFill>
                <a:cs typeface="Arial" pitchFamily="34" charset="0"/>
              </a:rPr>
              <a:t>Bidang</a:t>
            </a:r>
            <a:r>
              <a:rPr lang="en-US" altLang="ko-KR" sz="2000" b="1" dirty="0">
                <a:solidFill>
                  <a:srgbClr val="FF0000"/>
                </a:solidFill>
                <a:cs typeface="Arial" pitchFamily="34" charset="0"/>
              </a:rPr>
              <a:t> Perkebunan </a:t>
            </a:r>
            <a:r>
              <a:rPr lang="en-US" altLang="ko-KR" sz="2000" b="1" dirty="0" err="1">
                <a:cs typeface="Arial" pitchFamily="34" charset="0"/>
              </a:rPr>
              <a:t>menyampaikan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usulan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ke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Kadis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Pertanian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Kab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/Kota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untuk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diterbitkan</a:t>
            </a:r>
            <a:r>
              <a:rPr lang="en-US" altLang="ko-KR" sz="2000" b="1" dirty="0">
                <a:solidFill>
                  <a:schemeClr val="accent5">
                    <a:lumMod val="75000"/>
                  </a:schemeClr>
                </a:solidFill>
                <a:cs typeface="Arial" pitchFamily="34" charset="0"/>
              </a:rPr>
              <a:t> SK CPCL.</a:t>
            </a:r>
          </a:p>
          <a:p>
            <a:pPr marL="622300" indent="-360363" algn="just">
              <a:buFont typeface="+mj-lt"/>
              <a:buAutoNum type="arabicPeriod"/>
            </a:pPr>
            <a:r>
              <a:rPr lang="en-US" altLang="ko-KR" sz="2000" b="1" dirty="0">
                <a:cs typeface="Arial" pitchFamily="34" charset="0"/>
              </a:rPr>
              <a:t>SK CPCL </a:t>
            </a:r>
            <a:r>
              <a:rPr lang="en-US" altLang="ko-KR" sz="2000" b="1" dirty="0" err="1">
                <a:cs typeface="Arial" pitchFamily="34" charset="0"/>
              </a:rPr>
              <a:t>disampaikan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ke</a:t>
            </a:r>
            <a:r>
              <a:rPr lang="en-US" altLang="ko-KR" sz="2000" b="1" dirty="0">
                <a:cs typeface="Arial" pitchFamily="34" charset="0"/>
              </a:rPr>
              <a:t> Kadis </a:t>
            </a:r>
            <a:r>
              <a:rPr lang="en-US" altLang="ko-KR" sz="2000" b="1" dirty="0" err="1">
                <a:cs typeface="Arial" pitchFamily="34" charset="0"/>
              </a:rPr>
              <a:t>Pertanian</a:t>
            </a:r>
            <a:r>
              <a:rPr lang="en-US" altLang="ko-KR" sz="2000" b="1" dirty="0">
                <a:cs typeface="Arial" pitchFamily="34" charset="0"/>
              </a:rPr>
              <a:t> Prov </a:t>
            </a:r>
            <a:r>
              <a:rPr lang="en-US" altLang="ko-KR" sz="2000" b="1" dirty="0" err="1">
                <a:cs typeface="Arial" pitchFamily="34" charset="0"/>
              </a:rPr>
              <a:t>untuk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diverifikasi</a:t>
            </a:r>
            <a:r>
              <a:rPr lang="en-US" altLang="ko-KR" sz="2000" b="1" dirty="0">
                <a:cs typeface="Arial" pitchFamily="34" charset="0"/>
              </a:rPr>
              <a:t> dan </a:t>
            </a:r>
            <a:r>
              <a:rPr lang="en-US" altLang="ko-KR" sz="2000" b="1" dirty="0" err="1">
                <a:cs typeface="Arial" pitchFamily="34" charset="0"/>
              </a:rPr>
              <a:t>disetujui</a:t>
            </a:r>
            <a:r>
              <a:rPr lang="en-US" altLang="ko-KR" sz="2000" b="1" dirty="0">
                <a:cs typeface="Arial" pitchFamily="34" charset="0"/>
              </a:rPr>
              <a:t>.</a:t>
            </a:r>
          </a:p>
          <a:p>
            <a:pPr marL="622300" indent="-360363" algn="just">
              <a:buFont typeface="+mj-lt"/>
              <a:buAutoNum type="arabicPeriod"/>
            </a:pPr>
            <a:r>
              <a:rPr lang="en-US" altLang="ko-KR" sz="2000" b="1" dirty="0">
                <a:cs typeface="Arial" pitchFamily="34" charset="0"/>
              </a:rPr>
              <a:t>Surat </a:t>
            </a:r>
            <a:r>
              <a:rPr lang="en-US" altLang="ko-KR" sz="2000" b="1" dirty="0" err="1">
                <a:cs typeface="Arial" pitchFamily="34" charset="0"/>
              </a:rPr>
              <a:t>Persetujuan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Kadis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Pertanian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Prov</a:t>
            </a:r>
            <a:r>
              <a:rPr lang="en-US" altLang="ko-KR" sz="2000" b="1" dirty="0">
                <a:cs typeface="Arial" pitchFamily="34" charset="0"/>
              </a:rPr>
              <a:t> (</a:t>
            </a:r>
            <a:r>
              <a:rPr lang="en-US" altLang="ko-KR" sz="2000" b="1" dirty="0" err="1">
                <a:cs typeface="Arial" pitchFamily="34" charset="0"/>
              </a:rPr>
              <a:t>dilengkapi</a:t>
            </a:r>
            <a:r>
              <a:rPr lang="en-US" altLang="ko-KR" sz="2000" b="1" dirty="0">
                <a:cs typeface="Arial" pitchFamily="34" charset="0"/>
              </a:rPr>
              <a:t> SK </a:t>
            </a:r>
            <a:r>
              <a:rPr lang="en-US" altLang="ko-KR" sz="2000" b="1" dirty="0" err="1">
                <a:cs typeface="Arial" pitchFamily="34" charset="0"/>
              </a:rPr>
              <a:t>Usulan</a:t>
            </a:r>
            <a:r>
              <a:rPr lang="en-US" altLang="ko-KR" sz="2000" b="1" dirty="0">
                <a:cs typeface="Arial" pitchFamily="34" charset="0"/>
              </a:rPr>
              <a:t> CPCL </a:t>
            </a:r>
            <a:r>
              <a:rPr lang="en-US" altLang="ko-KR" sz="2000" b="1" dirty="0" err="1">
                <a:cs typeface="Arial" pitchFamily="34" charset="0"/>
              </a:rPr>
              <a:t>dari</a:t>
            </a:r>
            <a:r>
              <a:rPr lang="en-US" altLang="ko-KR" sz="2000" b="1" dirty="0">
                <a:cs typeface="Arial" pitchFamily="34" charset="0"/>
              </a:rPr>
              <a:t> Dinas </a:t>
            </a:r>
            <a:r>
              <a:rPr lang="en-US" altLang="ko-KR" sz="2000" b="1" dirty="0" err="1">
                <a:cs typeface="Arial" pitchFamily="34" charset="0"/>
              </a:rPr>
              <a:t>Pertanian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Kabupaten</a:t>
            </a:r>
            <a:r>
              <a:rPr lang="en-US" altLang="ko-KR" sz="2000" b="1" dirty="0">
                <a:cs typeface="Arial" pitchFamily="34" charset="0"/>
              </a:rPr>
              <a:t>) </a:t>
            </a:r>
            <a:r>
              <a:rPr lang="en-US" altLang="ko-KR" sz="2000" b="1" dirty="0" err="1">
                <a:cs typeface="Arial" pitchFamily="34" charset="0"/>
              </a:rPr>
              <a:t>disampaikan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ke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Ditjen</a:t>
            </a:r>
            <a:r>
              <a:rPr lang="en-US" altLang="ko-KR" sz="2000" b="1" dirty="0">
                <a:cs typeface="Arial" pitchFamily="34" charset="0"/>
              </a:rPr>
              <a:t> TP </a:t>
            </a:r>
            <a:r>
              <a:rPr lang="en-US" altLang="ko-KR" sz="2000" b="1" dirty="0" err="1">
                <a:cs typeface="Arial" pitchFamily="34" charset="0"/>
              </a:rPr>
              <a:t>cq</a:t>
            </a:r>
            <a:r>
              <a:rPr lang="en-US" altLang="ko-KR" sz="2000" b="1" dirty="0">
                <a:cs typeface="Arial" pitchFamily="34" charset="0"/>
              </a:rPr>
              <a:t>. </a:t>
            </a:r>
            <a:r>
              <a:rPr lang="en-US" altLang="ko-KR" sz="2000" b="1" dirty="0" err="1">
                <a:cs typeface="Arial" pitchFamily="34" charset="0"/>
              </a:rPr>
              <a:t>Direktorat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Perbenihan</a:t>
            </a:r>
            <a:r>
              <a:rPr lang="en-US" altLang="ko-KR" sz="2000" b="1" dirty="0">
                <a:cs typeface="Arial" pitchFamily="34" charset="0"/>
              </a:rPr>
              <a:t> TP </a:t>
            </a:r>
            <a:r>
              <a:rPr lang="en-US" altLang="ko-KR" sz="2000" b="1" dirty="0" err="1">
                <a:cs typeface="Arial" pitchFamily="34" charset="0"/>
              </a:rPr>
              <a:t>serta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tembusan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ke</a:t>
            </a:r>
            <a:r>
              <a:rPr lang="en-US" altLang="ko-KR" sz="2000" b="1" dirty="0">
                <a:cs typeface="Arial" pitchFamily="34" charset="0"/>
              </a:rPr>
              <a:t> </a:t>
            </a:r>
            <a:r>
              <a:rPr lang="en-US" altLang="ko-KR" sz="2000" b="1" dirty="0" err="1">
                <a:cs typeface="Arial" pitchFamily="34" charset="0"/>
              </a:rPr>
              <a:t>Ditjen</a:t>
            </a:r>
            <a:r>
              <a:rPr lang="en-US" altLang="ko-KR" sz="2000" b="1" dirty="0">
                <a:cs typeface="Arial" pitchFamily="34" charset="0"/>
              </a:rPr>
              <a:t> Perkebunan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3"/>
            <a:ext cx="10515600" cy="723911"/>
          </a:xfrm>
        </p:spPr>
        <p:txBody>
          <a:bodyPr/>
          <a:lstStyle/>
          <a:p>
            <a:r>
              <a:rPr lang="en-US" dirty="0"/>
              <a:t>PERCEPATAN PENYALURAN BANTUAN BENIH PADI GOGO</a:t>
            </a:r>
            <a:br>
              <a:rPr lang="en-US" dirty="0"/>
            </a:br>
            <a:r>
              <a:rPr lang="en-US" sz="1600" b="0" dirty="0"/>
              <a:t>SESUAI SE No. B-672/TP.030/C.2/03/2024, 20 </a:t>
            </a:r>
            <a:r>
              <a:rPr lang="en-US" sz="1600" b="0" dirty="0" err="1"/>
              <a:t>Maret</a:t>
            </a:r>
            <a:r>
              <a:rPr lang="en-US" sz="1600" b="0" dirty="0"/>
              <a:t> 2024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32" y="906612"/>
            <a:ext cx="4160641" cy="5583817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7831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D2AB5-BFE3-4C56-B39E-EDACB173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PERCEPATAN PENGUSULAN CPCL KEGIATAN PAT PADI GOGO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5B406B-BA73-4CED-ABDB-0114912210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2F8FF5-75D4-41B2-A6DE-A46B870C0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18" y="906612"/>
            <a:ext cx="3809063" cy="5399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2DC195-05D6-4333-8537-0E385307888E}"/>
              </a:ext>
            </a:extLst>
          </p:cNvPr>
          <p:cNvSpPr txBox="1"/>
          <p:nvPr/>
        </p:nvSpPr>
        <p:spPr>
          <a:xfrm>
            <a:off x="4885508" y="363651"/>
            <a:ext cx="391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58146"/>
                </a:solidFill>
              </a:rPr>
              <a:t>B-602/HK.160/E/07/2024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B67B2-5DDF-5374-28D0-2210172A558D}"/>
              </a:ext>
            </a:extLst>
          </p:cNvPr>
          <p:cNvSpPr txBox="1"/>
          <p:nvPr/>
        </p:nvSpPr>
        <p:spPr>
          <a:xfrm>
            <a:off x="4703957" y="2305615"/>
            <a:ext cx="71595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73050" indent="-273050" algn="just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PJ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Provinsi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Kabupaten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dapat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segera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menyiapkan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dan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segera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mengusulkan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Padi Gogo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sesuai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dengan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JUKOP dan SE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Direktur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Perbenihan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Tanaman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Pangan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</a:t>
            </a:r>
          </a:p>
          <a:p>
            <a:pPr algn="just"/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marL="273050" indent="-273050" algn="just">
              <a:buFont typeface="Arial" panose="020B0604020202020204" pitchFamily="34" charset="0"/>
              <a:buChar char="•"/>
            </a:pP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Usulan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CPCL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Kegiatan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Padi Gogo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disampaikan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melalui</a:t>
            </a:r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WA Group PAT PADI GOGO NASIONAL.</a:t>
            </a:r>
          </a:p>
        </p:txBody>
      </p:sp>
    </p:spTree>
    <p:extLst>
      <p:ext uri="{BB962C8B-B14F-4D97-AF65-F5344CB8AC3E}">
        <p14:creationId xmlns:p14="http://schemas.microsoft.com/office/powerpoint/2010/main" val="182597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KELENGKAPAN DOKUMEN USULAN CPCL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454" y="909379"/>
            <a:ext cx="3599190" cy="5615588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8" name="Group 7"/>
          <p:cNvGrpSpPr/>
          <p:nvPr/>
        </p:nvGrpSpPr>
        <p:grpSpPr>
          <a:xfrm>
            <a:off x="8078033" y="909379"/>
            <a:ext cx="3472550" cy="5615588"/>
            <a:chOff x="7212748" y="956036"/>
            <a:chExt cx="2888908" cy="5808376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b="53790"/>
            <a:stretch/>
          </p:blipFill>
          <p:spPr>
            <a:xfrm>
              <a:off x="7212748" y="5140990"/>
              <a:ext cx="2888908" cy="162342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2748" y="956036"/>
              <a:ext cx="2888908" cy="4279156"/>
            </a:xfrm>
            <a:prstGeom prst="rect">
              <a:avLst/>
            </a:prstGeom>
            <a:effectLst/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68" y="909381"/>
            <a:ext cx="3750961" cy="528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6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FORMAT LAMPIRAN SK CPCL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99" y="781205"/>
            <a:ext cx="11495711" cy="583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1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KELENGKAPAN DOKUMEN USULAN CPCL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4" y="1169586"/>
            <a:ext cx="2742451" cy="35430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803" y="1169585"/>
            <a:ext cx="2784611" cy="35430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69585"/>
            <a:ext cx="2786062" cy="35430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5191" y="1169585"/>
            <a:ext cx="2950775" cy="35430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79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4"/>
            <a:ext cx="10515600" cy="651390"/>
          </a:xfrm>
        </p:spPr>
        <p:txBody>
          <a:bodyPr/>
          <a:lstStyle/>
          <a:p>
            <a:r>
              <a:rPr lang="en-ID" dirty="0">
                <a:solidFill>
                  <a:schemeClr val="tx1"/>
                </a:solidFill>
              </a:rPr>
              <a:t>REALISASI PAT PADI GOGO (VIA APLIKASI)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D32410-89A7-E2AB-61EC-D0FFBA75EF89}"/>
              </a:ext>
            </a:extLst>
          </p:cNvPr>
          <p:cNvSpPr txBox="1"/>
          <p:nvPr/>
        </p:nvSpPr>
        <p:spPr>
          <a:xfrm>
            <a:off x="8135359" y="5823859"/>
            <a:ext cx="459213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300" dirty="0" err="1"/>
              <a:t>Sumber</a:t>
            </a:r>
            <a:r>
              <a:rPr lang="en-ID" sz="1300" dirty="0"/>
              <a:t> : https://laporanutama.pertanian.go.id/realisasi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D32410-89A7-E2AB-61EC-D0FFBA75EF89}"/>
              </a:ext>
            </a:extLst>
          </p:cNvPr>
          <p:cNvSpPr txBox="1"/>
          <p:nvPr/>
        </p:nvSpPr>
        <p:spPr>
          <a:xfrm>
            <a:off x="8135358" y="6057459"/>
            <a:ext cx="459213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300" dirty="0" err="1"/>
              <a:t>Keterangan</a:t>
            </a:r>
            <a:r>
              <a:rPr lang="en-ID" sz="1300" dirty="0"/>
              <a:t> : Data per 29 Juli 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5B4A4-A443-3470-8D50-99FE772C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76" y="889367"/>
            <a:ext cx="7364073" cy="573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19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triped Right Arrow 55"/>
          <p:cNvSpPr/>
          <p:nvPr/>
        </p:nvSpPr>
        <p:spPr>
          <a:xfrm>
            <a:off x="5804608" y="2886184"/>
            <a:ext cx="587091" cy="1726745"/>
          </a:xfrm>
          <a:prstGeom prst="striped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100" y="136552"/>
            <a:ext cx="10515600" cy="563840"/>
          </a:xfrm>
        </p:spPr>
        <p:txBody>
          <a:bodyPr/>
          <a:lstStyle/>
          <a:p>
            <a:r>
              <a:rPr lang="en-US" sz="2400" dirty="0"/>
              <a:t>STRATEGI (PRA CPCL DAN PASCA CPCL)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4" name="그룹 168">
            <a:extLst>
              <a:ext uri="{FF2B5EF4-FFF2-40B4-BE49-F238E27FC236}">
                <a16:creationId xmlns:a16="http://schemas.microsoft.com/office/drawing/2014/main" id="{1D154141-BC3A-D373-C370-FBE4A04261ED}"/>
              </a:ext>
            </a:extLst>
          </p:cNvPr>
          <p:cNvGrpSpPr/>
          <p:nvPr/>
        </p:nvGrpSpPr>
        <p:grpSpPr>
          <a:xfrm>
            <a:off x="535285" y="1586752"/>
            <a:ext cx="5067456" cy="784868"/>
            <a:chOff x="5245855" y="2259295"/>
            <a:chExt cx="6182637" cy="1082804"/>
          </a:xfrm>
        </p:grpSpPr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DB74479A-4ECF-480C-EDFB-05C07E38F8F0}"/>
                </a:ext>
              </a:extLst>
            </p:cNvPr>
            <p:cNvSpPr/>
            <p:nvPr/>
          </p:nvSpPr>
          <p:spPr>
            <a:xfrm>
              <a:off x="5245855" y="2259295"/>
              <a:ext cx="6182637" cy="1082804"/>
            </a:xfrm>
            <a:prstGeom prst="roundRect">
              <a:avLst>
                <a:gd name="adj" fmla="val 10620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3D8755-4921-6FE8-7778-CA0DCB13B8D4}"/>
                </a:ext>
              </a:extLst>
            </p:cNvPr>
            <p:cNvSpPr txBox="1"/>
            <p:nvPr/>
          </p:nvSpPr>
          <p:spPr>
            <a:xfrm>
              <a:off x="5536330" y="2566108"/>
              <a:ext cx="5398029" cy="424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Sangat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bergantung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dengan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minat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Pekebun</a:t>
              </a:r>
              <a:endParaRPr lang="en-ID" sz="1400" dirty="0">
                <a:latin typeface="Poppins" panose="02000000000000000000" pitchFamily="2" charset="0"/>
                <a:cs typeface="Poppins" panose="02000000000000000000" pitchFamily="2" charset="0"/>
              </a:endParaRPr>
            </a:p>
          </p:txBody>
        </p:sp>
        <p:sp>
          <p:nvSpPr>
            <p:cNvPr id="7" name="Oval 18">
              <a:extLst>
                <a:ext uri="{FF2B5EF4-FFF2-40B4-BE49-F238E27FC236}">
                  <a16:creationId xmlns:a16="http://schemas.microsoft.com/office/drawing/2014/main" id="{E1D88094-0E21-8999-F4D5-26CC22C1B65D}"/>
                </a:ext>
              </a:extLst>
            </p:cNvPr>
            <p:cNvSpPr/>
            <p:nvPr/>
          </p:nvSpPr>
          <p:spPr>
            <a:xfrm>
              <a:off x="10999790" y="2990718"/>
              <a:ext cx="271913" cy="27191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0" name="그룹 169">
            <a:extLst>
              <a:ext uri="{FF2B5EF4-FFF2-40B4-BE49-F238E27FC236}">
                <a16:creationId xmlns:a16="http://schemas.microsoft.com/office/drawing/2014/main" id="{8FA8C007-E402-2DA3-6F1E-1BF1D9FDA592}"/>
              </a:ext>
            </a:extLst>
          </p:cNvPr>
          <p:cNvGrpSpPr/>
          <p:nvPr/>
        </p:nvGrpSpPr>
        <p:grpSpPr>
          <a:xfrm>
            <a:off x="535285" y="2530117"/>
            <a:ext cx="5067456" cy="784868"/>
            <a:chOff x="5245855" y="3270962"/>
            <a:chExt cx="6182637" cy="1082804"/>
          </a:xfrm>
        </p:grpSpPr>
        <p:sp>
          <p:nvSpPr>
            <p:cNvPr id="15" name="Rounded Rectangle 26">
              <a:extLst>
                <a:ext uri="{FF2B5EF4-FFF2-40B4-BE49-F238E27FC236}">
                  <a16:creationId xmlns:a16="http://schemas.microsoft.com/office/drawing/2014/main" id="{636CC3D3-3C8D-1D65-3A36-0D3982F0DDF9}"/>
                </a:ext>
              </a:extLst>
            </p:cNvPr>
            <p:cNvSpPr/>
            <p:nvPr/>
          </p:nvSpPr>
          <p:spPr>
            <a:xfrm>
              <a:off x="5245855" y="3270962"/>
              <a:ext cx="6182637" cy="1082804"/>
            </a:xfrm>
            <a:prstGeom prst="roundRect">
              <a:avLst>
                <a:gd name="adj" fmla="val 10620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2" name="Oval 19">
              <a:extLst>
                <a:ext uri="{FF2B5EF4-FFF2-40B4-BE49-F238E27FC236}">
                  <a16:creationId xmlns:a16="http://schemas.microsoft.com/office/drawing/2014/main" id="{376EA227-1D13-7839-EF67-B6FF86530282}"/>
                </a:ext>
              </a:extLst>
            </p:cNvPr>
            <p:cNvSpPr/>
            <p:nvPr/>
          </p:nvSpPr>
          <p:spPr>
            <a:xfrm>
              <a:off x="10999790" y="3970088"/>
              <a:ext cx="271913" cy="2719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054445-2100-87B1-C3BB-A7FD04288A4D}"/>
                </a:ext>
              </a:extLst>
            </p:cNvPr>
            <p:cNvSpPr txBox="1"/>
            <p:nvPr/>
          </p:nvSpPr>
          <p:spPr>
            <a:xfrm>
              <a:off x="5518004" y="3600059"/>
              <a:ext cx="5416354" cy="424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Tidak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seluruh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lahan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berpotensi</a:t>
              </a:r>
              <a:endParaRPr lang="ko-KR" altLang="en-US" sz="1400" dirty="0">
                <a:cs typeface="Arial" pitchFamily="34" charset="0"/>
              </a:endParaRPr>
            </a:p>
          </p:txBody>
        </p:sp>
      </p:grp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FE16C04E-1E0E-42FF-4C73-3D48D36A215F}"/>
              </a:ext>
            </a:extLst>
          </p:cNvPr>
          <p:cNvSpPr/>
          <p:nvPr/>
        </p:nvSpPr>
        <p:spPr>
          <a:xfrm>
            <a:off x="535285" y="3475584"/>
            <a:ext cx="5067456" cy="784868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497F4FE8-62A3-FC87-5210-918BBE1563AF}"/>
              </a:ext>
            </a:extLst>
          </p:cNvPr>
          <p:cNvSpPr/>
          <p:nvPr/>
        </p:nvSpPr>
        <p:spPr>
          <a:xfrm>
            <a:off x="5251365" y="3975061"/>
            <a:ext cx="222867" cy="197096"/>
          </a:xfrm>
          <a:prstGeom prst="ellipse">
            <a:avLst/>
          </a:prstGeom>
          <a:solidFill>
            <a:srgbClr val="95C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BBA1B2-8811-65A2-2089-8A7133EC5FE8}"/>
              </a:ext>
            </a:extLst>
          </p:cNvPr>
          <p:cNvSpPr txBox="1"/>
          <p:nvPr/>
        </p:nvSpPr>
        <p:spPr>
          <a:xfrm>
            <a:off x="765856" y="3624102"/>
            <a:ext cx="4453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Sangat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bergantung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dengan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musim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tanam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di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musim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penghujan</a:t>
            </a:r>
            <a:endParaRPr lang="en-ID" sz="1400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27" name="Rounded Rectangle 32">
            <a:extLst>
              <a:ext uri="{FF2B5EF4-FFF2-40B4-BE49-F238E27FC236}">
                <a16:creationId xmlns:a16="http://schemas.microsoft.com/office/drawing/2014/main" id="{B7A27212-CA7A-A60F-9192-E67DC3AFEF42}"/>
              </a:ext>
            </a:extLst>
          </p:cNvPr>
          <p:cNvSpPr/>
          <p:nvPr/>
        </p:nvSpPr>
        <p:spPr>
          <a:xfrm>
            <a:off x="535285" y="4421051"/>
            <a:ext cx="5067456" cy="831874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3FCFABB0-A819-5E86-68CE-DF0911A22FA0}"/>
              </a:ext>
            </a:extLst>
          </p:cNvPr>
          <p:cNvSpPr/>
          <p:nvPr/>
        </p:nvSpPr>
        <p:spPr>
          <a:xfrm>
            <a:off x="5251365" y="4934176"/>
            <a:ext cx="222867" cy="208900"/>
          </a:xfrm>
          <a:prstGeom prst="ellipse">
            <a:avLst/>
          </a:prstGeom>
          <a:solidFill>
            <a:srgbClr val="00A6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4" name="그룹 168">
            <a:extLst>
              <a:ext uri="{FF2B5EF4-FFF2-40B4-BE49-F238E27FC236}">
                <a16:creationId xmlns:a16="http://schemas.microsoft.com/office/drawing/2014/main" id="{1D154141-BC3A-D373-C370-FBE4A04261ED}"/>
              </a:ext>
            </a:extLst>
          </p:cNvPr>
          <p:cNvGrpSpPr/>
          <p:nvPr/>
        </p:nvGrpSpPr>
        <p:grpSpPr>
          <a:xfrm>
            <a:off x="6563187" y="1586752"/>
            <a:ext cx="5067456" cy="784868"/>
            <a:chOff x="5245855" y="2259295"/>
            <a:chExt cx="6182637" cy="1082804"/>
          </a:xfrm>
        </p:grpSpPr>
        <p:sp>
          <p:nvSpPr>
            <p:cNvPr id="35" name="Rounded Rectangle 9">
              <a:extLst>
                <a:ext uri="{FF2B5EF4-FFF2-40B4-BE49-F238E27FC236}">
                  <a16:creationId xmlns:a16="http://schemas.microsoft.com/office/drawing/2014/main" id="{DB74479A-4ECF-480C-EDFB-05C07E38F8F0}"/>
                </a:ext>
              </a:extLst>
            </p:cNvPr>
            <p:cNvSpPr/>
            <p:nvPr/>
          </p:nvSpPr>
          <p:spPr>
            <a:xfrm>
              <a:off x="5245855" y="2259295"/>
              <a:ext cx="6182637" cy="1082804"/>
            </a:xfrm>
            <a:prstGeom prst="roundRect">
              <a:avLst>
                <a:gd name="adj" fmla="val 10620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E3D8755-4921-6FE8-7778-CA0DCB13B8D4}"/>
                </a:ext>
              </a:extLst>
            </p:cNvPr>
            <p:cNvSpPr txBox="1"/>
            <p:nvPr/>
          </p:nvSpPr>
          <p:spPr>
            <a:xfrm>
              <a:off x="5483507" y="2594321"/>
              <a:ext cx="5575528" cy="424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Perlu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penjaringan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minat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jika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perlu</a:t>
              </a:r>
              <a:r>
                <a:rPr lang="en-ID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sz="1400" i="1" dirty="0">
                  <a:latin typeface="Poppins" panose="02000000000000000000" pitchFamily="2" charset="0"/>
                  <a:cs typeface="Poppins" panose="02000000000000000000" pitchFamily="2" charset="0"/>
                </a:rPr>
                <a:t>door to door</a:t>
              </a:r>
            </a:p>
          </p:txBody>
        </p:sp>
        <p:sp>
          <p:nvSpPr>
            <p:cNvPr id="37" name="Oval 18">
              <a:extLst>
                <a:ext uri="{FF2B5EF4-FFF2-40B4-BE49-F238E27FC236}">
                  <a16:creationId xmlns:a16="http://schemas.microsoft.com/office/drawing/2014/main" id="{E1D88094-0E21-8999-F4D5-26CC22C1B65D}"/>
                </a:ext>
              </a:extLst>
            </p:cNvPr>
            <p:cNvSpPr/>
            <p:nvPr/>
          </p:nvSpPr>
          <p:spPr>
            <a:xfrm>
              <a:off x="10999790" y="2990718"/>
              <a:ext cx="271913" cy="27191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8" name="그룹 169">
            <a:extLst>
              <a:ext uri="{FF2B5EF4-FFF2-40B4-BE49-F238E27FC236}">
                <a16:creationId xmlns:a16="http://schemas.microsoft.com/office/drawing/2014/main" id="{8FA8C007-E402-2DA3-6F1E-1BF1D9FDA592}"/>
              </a:ext>
            </a:extLst>
          </p:cNvPr>
          <p:cNvGrpSpPr/>
          <p:nvPr/>
        </p:nvGrpSpPr>
        <p:grpSpPr>
          <a:xfrm>
            <a:off x="6563187" y="2522054"/>
            <a:ext cx="5067456" cy="784868"/>
            <a:chOff x="5245855" y="3259838"/>
            <a:chExt cx="6182637" cy="1082804"/>
          </a:xfrm>
        </p:grpSpPr>
        <p:sp>
          <p:nvSpPr>
            <p:cNvPr id="39" name="Rounded Rectangle 26">
              <a:extLst>
                <a:ext uri="{FF2B5EF4-FFF2-40B4-BE49-F238E27FC236}">
                  <a16:creationId xmlns:a16="http://schemas.microsoft.com/office/drawing/2014/main" id="{636CC3D3-3C8D-1D65-3A36-0D3982F0DDF9}"/>
                </a:ext>
              </a:extLst>
            </p:cNvPr>
            <p:cNvSpPr/>
            <p:nvPr/>
          </p:nvSpPr>
          <p:spPr>
            <a:xfrm>
              <a:off x="5245855" y="3259838"/>
              <a:ext cx="6182637" cy="1082804"/>
            </a:xfrm>
            <a:prstGeom prst="roundRect">
              <a:avLst>
                <a:gd name="adj" fmla="val 10620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0" name="Oval 19">
              <a:extLst>
                <a:ext uri="{FF2B5EF4-FFF2-40B4-BE49-F238E27FC236}">
                  <a16:creationId xmlns:a16="http://schemas.microsoft.com/office/drawing/2014/main" id="{376EA227-1D13-7839-EF67-B6FF86530282}"/>
                </a:ext>
              </a:extLst>
            </p:cNvPr>
            <p:cNvSpPr/>
            <p:nvPr/>
          </p:nvSpPr>
          <p:spPr>
            <a:xfrm>
              <a:off x="10999790" y="3970088"/>
              <a:ext cx="271913" cy="2719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054445-2100-87B1-C3BB-A7FD04288A4D}"/>
                </a:ext>
              </a:extLst>
            </p:cNvPr>
            <p:cNvSpPr txBox="1"/>
            <p:nvPr/>
          </p:nvSpPr>
          <p:spPr>
            <a:xfrm>
              <a:off x="5483506" y="3425956"/>
              <a:ext cx="5575528" cy="721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Petakan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wilayah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potensi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berdasarkan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desa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dan</a:t>
              </a:r>
              <a:r>
                <a:rPr lang="en-ID" altLang="ko-KR" sz="1400" dirty="0">
                  <a:latin typeface="Poppins" panose="02000000000000000000" pitchFamily="2" charset="0"/>
                  <a:cs typeface="Poppins" panose="02000000000000000000" pitchFamily="2" charset="0"/>
                </a:rPr>
                <a:t> </a:t>
              </a:r>
              <a:r>
                <a:rPr lang="en-ID" altLang="ko-KR" sz="1400" dirty="0" err="1">
                  <a:latin typeface="Poppins" panose="02000000000000000000" pitchFamily="2" charset="0"/>
                  <a:cs typeface="Poppins" panose="02000000000000000000" pitchFamily="2" charset="0"/>
                </a:rPr>
                <a:t>kecamatan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Rounded Rectangle 29">
            <a:extLst>
              <a:ext uri="{FF2B5EF4-FFF2-40B4-BE49-F238E27FC236}">
                <a16:creationId xmlns:a16="http://schemas.microsoft.com/office/drawing/2014/main" id="{FE16C04E-1E0E-42FF-4C73-3D48D36A215F}"/>
              </a:ext>
            </a:extLst>
          </p:cNvPr>
          <p:cNvSpPr/>
          <p:nvPr/>
        </p:nvSpPr>
        <p:spPr>
          <a:xfrm>
            <a:off x="6563187" y="3475584"/>
            <a:ext cx="5067456" cy="784868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4" name="Oval 20">
            <a:extLst>
              <a:ext uri="{FF2B5EF4-FFF2-40B4-BE49-F238E27FC236}">
                <a16:creationId xmlns:a16="http://schemas.microsoft.com/office/drawing/2014/main" id="{497F4FE8-62A3-FC87-5210-918BBE1563AF}"/>
              </a:ext>
            </a:extLst>
          </p:cNvPr>
          <p:cNvSpPr/>
          <p:nvPr/>
        </p:nvSpPr>
        <p:spPr>
          <a:xfrm>
            <a:off x="11279267" y="3975061"/>
            <a:ext cx="222867" cy="197096"/>
          </a:xfrm>
          <a:prstGeom prst="ellipse">
            <a:avLst/>
          </a:prstGeom>
          <a:solidFill>
            <a:srgbClr val="95C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BBA1B2-8811-65A2-2089-8A7133EC5FE8}"/>
              </a:ext>
            </a:extLst>
          </p:cNvPr>
          <p:cNvSpPr txBox="1"/>
          <p:nvPr/>
        </p:nvSpPr>
        <p:spPr>
          <a:xfrm>
            <a:off x="6757972" y="3613973"/>
            <a:ext cx="4596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Agar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didesain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jadwal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penyaluran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bantuan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dan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jadwal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tanam</a:t>
            </a:r>
            <a:endParaRPr lang="en-ID" sz="1400" dirty="0">
              <a:latin typeface="Poppins" panose="02000000000000000000" pitchFamily="2" charset="0"/>
              <a:cs typeface="Poppins" panose="02000000000000000000" pitchFamily="2" charset="0"/>
            </a:endParaRPr>
          </a:p>
        </p:txBody>
      </p:sp>
      <p:sp>
        <p:nvSpPr>
          <p:cNvPr id="47" name="Rounded Rectangle 32">
            <a:extLst>
              <a:ext uri="{FF2B5EF4-FFF2-40B4-BE49-F238E27FC236}">
                <a16:creationId xmlns:a16="http://schemas.microsoft.com/office/drawing/2014/main" id="{B7A27212-CA7A-A60F-9192-E67DC3AFEF42}"/>
              </a:ext>
            </a:extLst>
          </p:cNvPr>
          <p:cNvSpPr/>
          <p:nvPr/>
        </p:nvSpPr>
        <p:spPr>
          <a:xfrm>
            <a:off x="6563187" y="4421051"/>
            <a:ext cx="5067456" cy="831874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8" name="Oval 21">
            <a:extLst>
              <a:ext uri="{FF2B5EF4-FFF2-40B4-BE49-F238E27FC236}">
                <a16:creationId xmlns:a16="http://schemas.microsoft.com/office/drawing/2014/main" id="{3FCFABB0-A819-5E86-68CE-DF0911A22FA0}"/>
              </a:ext>
            </a:extLst>
          </p:cNvPr>
          <p:cNvSpPr/>
          <p:nvPr/>
        </p:nvSpPr>
        <p:spPr>
          <a:xfrm>
            <a:off x="11279267" y="4934176"/>
            <a:ext cx="222867" cy="208900"/>
          </a:xfrm>
          <a:prstGeom prst="ellipse">
            <a:avLst/>
          </a:prstGeom>
          <a:solidFill>
            <a:srgbClr val="00A6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01C339-9433-8FDC-4D1E-8B824B2B9C5C}"/>
              </a:ext>
            </a:extLst>
          </p:cNvPr>
          <p:cNvSpPr txBox="1"/>
          <p:nvPr/>
        </p:nvSpPr>
        <p:spPr>
          <a:xfrm>
            <a:off x="535285" y="1056821"/>
            <a:ext cx="5067456" cy="369332"/>
          </a:xfrm>
          <a:prstGeom prst="rect">
            <a:avLst/>
          </a:prstGeom>
          <a:solidFill>
            <a:srgbClr val="00A69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TANTANGAN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201C339-9433-8FDC-4D1E-8B824B2B9C5C}"/>
              </a:ext>
            </a:extLst>
          </p:cNvPr>
          <p:cNvSpPr txBox="1"/>
          <p:nvPr/>
        </p:nvSpPr>
        <p:spPr>
          <a:xfrm>
            <a:off x="6509173" y="1070510"/>
            <a:ext cx="5067456" cy="369332"/>
          </a:xfrm>
          <a:prstGeom prst="rect">
            <a:avLst/>
          </a:prstGeom>
          <a:solidFill>
            <a:srgbClr val="00A69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AKSELERASI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054445-2100-87B1-C3BB-A7FD04288A4D}"/>
              </a:ext>
            </a:extLst>
          </p:cNvPr>
          <p:cNvSpPr txBox="1"/>
          <p:nvPr/>
        </p:nvSpPr>
        <p:spPr>
          <a:xfrm>
            <a:off x="758346" y="4575378"/>
            <a:ext cx="4439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Terdapat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lokasi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potensi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namun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belum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masuk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Kepmentan</a:t>
            </a:r>
            <a:endParaRPr lang="ko-KR" altLang="en-US" sz="1400" dirty="0"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054445-2100-87B1-C3BB-A7FD04288A4D}"/>
              </a:ext>
            </a:extLst>
          </p:cNvPr>
          <p:cNvSpPr txBox="1"/>
          <p:nvPr/>
        </p:nvSpPr>
        <p:spPr>
          <a:xfrm>
            <a:off x="6757972" y="4575378"/>
            <a:ext cx="4439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Bekerjasama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dengan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Pusdatin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dan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Biro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Hukum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untuk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perbaikan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Kepmentan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Rounded Rectangle 32">
            <a:extLst>
              <a:ext uri="{FF2B5EF4-FFF2-40B4-BE49-F238E27FC236}">
                <a16:creationId xmlns:a16="http://schemas.microsoft.com/office/drawing/2014/main" id="{B7A27212-CA7A-A60F-9192-E67DC3AFEF42}"/>
              </a:ext>
            </a:extLst>
          </p:cNvPr>
          <p:cNvSpPr/>
          <p:nvPr/>
        </p:nvSpPr>
        <p:spPr>
          <a:xfrm>
            <a:off x="551219" y="5407252"/>
            <a:ext cx="5067456" cy="831874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3" name="Rounded Rectangle 32">
            <a:extLst>
              <a:ext uri="{FF2B5EF4-FFF2-40B4-BE49-F238E27FC236}">
                <a16:creationId xmlns:a16="http://schemas.microsoft.com/office/drawing/2014/main" id="{B7A27212-CA7A-A60F-9192-E67DC3AFEF42}"/>
              </a:ext>
            </a:extLst>
          </p:cNvPr>
          <p:cNvSpPr/>
          <p:nvPr/>
        </p:nvSpPr>
        <p:spPr>
          <a:xfrm>
            <a:off x="6579121" y="5407252"/>
            <a:ext cx="5067456" cy="831874"/>
          </a:xfrm>
          <a:prstGeom prst="roundRect">
            <a:avLst>
              <a:gd name="adj" fmla="val 1062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054445-2100-87B1-C3BB-A7FD04288A4D}"/>
              </a:ext>
            </a:extLst>
          </p:cNvPr>
          <p:cNvSpPr txBox="1"/>
          <p:nvPr/>
        </p:nvSpPr>
        <p:spPr>
          <a:xfrm>
            <a:off x="734590" y="5453857"/>
            <a:ext cx="4439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Dalam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rangka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percepatan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,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pengajuan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bantuan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benih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padi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gogo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melibatkan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sz="1400" dirty="0" err="1">
                <a:latin typeface="Poppins" panose="02000000000000000000" pitchFamily="2" charset="0"/>
                <a:cs typeface="Poppins" panose="02000000000000000000" pitchFamily="2" charset="0"/>
              </a:rPr>
              <a:t>Dinas</a:t>
            </a:r>
            <a:r>
              <a:rPr lang="en-ID" sz="1400" dirty="0">
                <a:latin typeface="Poppins" panose="02000000000000000000" pitchFamily="2" charset="0"/>
                <a:cs typeface="Poppins" panose="02000000000000000000" pitchFamily="2" charset="0"/>
              </a:rPr>
              <a:t> Perkebunan</a:t>
            </a:r>
            <a:endParaRPr lang="ko-KR" altLang="en-US" sz="1400" dirty="0"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8054445-2100-87B1-C3BB-A7FD04288A4D}"/>
              </a:ext>
            </a:extLst>
          </p:cNvPr>
          <p:cNvSpPr txBox="1"/>
          <p:nvPr/>
        </p:nvSpPr>
        <p:spPr>
          <a:xfrm>
            <a:off x="6757972" y="5678474"/>
            <a:ext cx="4439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Bekerjasama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dengan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</a:t>
            </a:r>
            <a:r>
              <a:rPr lang="en-ID" altLang="ko-KR" sz="1400" dirty="0" err="1">
                <a:latin typeface="Poppins" panose="02000000000000000000" pitchFamily="2" charset="0"/>
                <a:cs typeface="Poppins" panose="02000000000000000000" pitchFamily="2" charset="0"/>
              </a:rPr>
              <a:t>Dinas</a:t>
            </a:r>
            <a:r>
              <a:rPr lang="en-ID" altLang="ko-KR" sz="1400" dirty="0">
                <a:latin typeface="Poppins" panose="02000000000000000000" pitchFamily="2" charset="0"/>
                <a:cs typeface="Poppins" panose="02000000000000000000" pitchFamily="2" charset="0"/>
              </a:rPr>
              <a:t> Perkebunan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Oval 19">
            <a:extLst>
              <a:ext uri="{FF2B5EF4-FFF2-40B4-BE49-F238E27FC236}">
                <a16:creationId xmlns:a16="http://schemas.microsoft.com/office/drawing/2014/main" id="{376EA227-1D13-7839-EF67-B6FF86530282}"/>
              </a:ext>
            </a:extLst>
          </p:cNvPr>
          <p:cNvSpPr/>
          <p:nvPr/>
        </p:nvSpPr>
        <p:spPr>
          <a:xfrm>
            <a:off x="5214932" y="5887703"/>
            <a:ext cx="222867" cy="1970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Oval 19">
            <a:extLst>
              <a:ext uri="{FF2B5EF4-FFF2-40B4-BE49-F238E27FC236}">
                <a16:creationId xmlns:a16="http://schemas.microsoft.com/office/drawing/2014/main" id="{376EA227-1D13-7839-EF67-B6FF86530282}"/>
              </a:ext>
            </a:extLst>
          </p:cNvPr>
          <p:cNvSpPr/>
          <p:nvPr/>
        </p:nvSpPr>
        <p:spPr>
          <a:xfrm>
            <a:off x="11279266" y="5887703"/>
            <a:ext cx="222867" cy="1970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077324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1">
            <a:extLst>
              <a:ext uri="{FF2B5EF4-FFF2-40B4-BE49-F238E27FC236}">
                <a16:creationId xmlns:a16="http://schemas.microsoft.com/office/drawing/2014/main" id="{B7880D93-C3FD-49A8-B172-44FDF1670003}"/>
              </a:ext>
            </a:extLst>
          </p:cNvPr>
          <p:cNvSpPr txBox="1">
            <a:spLocks/>
          </p:cNvSpPr>
          <p:nvPr/>
        </p:nvSpPr>
        <p:spPr>
          <a:xfrm>
            <a:off x="4733627" y="6505211"/>
            <a:ext cx="2943842" cy="300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761670" rtl="0" eaLnBrk="1" fontAlgn="auto" latinLnBrk="0" hangingPunct="1">
              <a:lnSpc>
                <a:spcPct val="90000"/>
              </a:lnSpc>
              <a:spcBef>
                <a:spcPts val="8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322865-89EE-5D99-628A-7E209B95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D22CA-985A-4F42-A95F-0785F65500DB}" type="slidenum">
              <a:rPr lang="en-ID" smtClean="0"/>
              <a:t>16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6822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FC262-F2C2-4B2B-F25E-F0646E527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JUKOP BANTUAN BENIH PADI DAN JAGUNG TA 2024 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1B304A4-FF37-0BB3-EA07-66FB6CED3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293" y="640080"/>
            <a:ext cx="5578816" cy="55788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C7523D-11E6-B477-F23B-CD70DC10DA7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926476" y="6356350"/>
            <a:ext cx="62544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fld id="{00000000-1234-1234-1234-123412341234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l">
                <a:spcAft>
                  <a:spcPts val="600"/>
                </a:spcAft>
              </a:pPr>
              <a:t>17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938136"/>
      </p:ext>
    </p:extLst>
  </p:cSld>
  <p:clrMapOvr>
    <a:masterClrMapping/>
  </p:clrMapOvr>
</p:sld>
</file>

<file path=ppt/theme/theme1.xml><?xml version="1.0" encoding="utf-8"?>
<a:theme xmlns:a="http://schemas.openxmlformats.org/drawingml/2006/main" name="专注企业工作总结PPT设计，定制QQ:418157732​">
  <a:themeElements>
    <a:clrScheme name="蓝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6562</TotalTime>
  <Words>1077</Words>
  <Application>Microsoft Office PowerPoint</Application>
  <PresentationFormat>Widescreen</PresentationFormat>
  <Paragraphs>242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Tahoma</vt:lpstr>
      <vt:lpstr>Bahnschrift SemiBold SemiConden</vt:lpstr>
      <vt:lpstr>Calibri</vt:lpstr>
      <vt:lpstr>Montserrat</vt:lpstr>
      <vt:lpstr>Calibri Light</vt:lpstr>
      <vt:lpstr>Poppins</vt:lpstr>
      <vt:lpstr>Nirmala UI</vt:lpstr>
      <vt:lpstr>Arial Narrow</vt:lpstr>
      <vt:lpstr>Nirmala UI Semilight</vt:lpstr>
      <vt:lpstr>SimSun</vt:lpstr>
      <vt:lpstr>Arial</vt:lpstr>
      <vt:lpstr>专注企业工作总结PPT设计，定制QQ:418157732​</vt:lpstr>
      <vt:lpstr>Office Theme</vt:lpstr>
      <vt:lpstr>PowerPoint Presentation</vt:lpstr>
      <vt:lpstr>OUTLINE</vt:lpstr>
      <vt:lpstr>KONSEP TUMPANG SARI PADA LAHAN PERKEBUNAN</vt:lpstr>
      <vt:lpstr>KOMODITAS SUB SEKTOR PERKEBUNAN</vt:lpstr>
      <vt:lpstr>PowerPoint Presentation</vt:lpstr>
      <vt:lpstr>Padi gogo yang ditanam di sela sawit, tgl 6 Maret 2024, hamparan seluas 5 ha</vt:lpstr>
      <vt:lpstr>KEPMENTAN  Nomor 297/KPTS/OT.050/M/07/2024</vt:lpstr>
      <vt:lpstr>KETENTUAN PENETAPAN CPCL DAN PENYALURAN BANTUAN BENIH PADI GOGO SESUAI KEPDIRJEN TP NOMOR 169/HK.130/C/12/2023</vt:lpstr>
      <vt:lpstr>PERCEPATAN PENYALURAN BANTUAN BENIH PADI GOGO SESUAI SE No. B-672/TP.030/C.2/03/2024, 20 Maret 2024</vt:lpstr>
      <vt:lpstr>PERCEPATAN PENGUSULAN CPCL KEGIATAN PAT PADI GOGO</vt:lpstr>
      <vt:lpstr>KELENGKAPAN DOKUMEN USULAN CPCL</vt:lpstr>
      <vt:lpstr>FORMAT LAMPIRAN SK CPCL</vt:lpstr>
      <vt:lpstr>KELENGKAPAN DOKUMEN USULAN CPCL</vt:lpstr>
      <vt:lpstr>REALISASI PAT PADI GOGO (VIA APLIKASI)</vt:lpstr>
      <vt:lpstr>STRATEGI (PRA CPCL DAN PASCA CPCL)</vt:lpstr>
      <vt:lpstr>PowerPoint Presentation</vt:lpstr>
      <vt:lpstr>JUKOP BANTUAN BENIH PADI DAN JAGUNG TA 2024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Tyas</cp:lastModifiedBy>
  <cp:revision>265</cp:revision>
  <cp:lastPrinted>2024-04-25T02:59:23Z</cp:lastPrinted>
  <dcterms:created xsi:type="dcterms:W3CDTF">2023-10-11T07:40:28Z</dcterms:created>
  <dcterms:modified xsi:type="dcterms:W3CDTF">2024-07-29T13:04:59Z</dcterms:modified>
</cp:coreProperties>
</file>